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35"/>
  </p:notesMasterIdLst>
  <p:handoutMasterIdLst>
    <p:handoutMasterId r:id="rId36"/>
  </p:handoutMasterIdLst>
  <p:sldIdLst>
    <p:sldId id="1090" r:id="rId3"/>
    <p:sldId id="1082" r:id="rId4"/>
    <p:sldId id="1136" r:id="rId5"/>
    <p:sldId id="1127" r:id="rId6"/>
    <p:sldId id="1163" r:id="rId7"/>
    <p:sldId id="1099" r:id="rId8"/>
    <p:sldId id="1094" r:id="rId9"/>
    <p:sldId id="1141" r:id="rId10"/>
    <p:sldId id="1104" r:id="rId11"/>
    <p:sldId id="1107" r:id="rId12"/>
    <p:sldId id="1083" r:id="rId13"/>
    <p:sldId id="1157" r:id="rId14"/>
    <p:sldId id="1158" r:id="rId15"/>
    <p:sldId id="1159" r:id="rId16"/>
    <p:sldId id="1149" r:id="rId17"/>
    <p:sldId id="1148" r:id="rId18"/>
    <p:sldId id="1161" r:id="rId19"/>
    <p:sldId id="1162" r:id="rId20"/>
    <p:sldId id="1154" r:id="rId21"/>
    <p:sldId id="1160" r:id="rId22"/>
    <p:sldId id="1120" r:id="rId23"/>
    <p:sldId id="1138" r:id="rId24"/>
    <p:sldId id="1164" r:id="rId25"/>
    <p:sldId id="1139" r:id="rId26"/>
    <p:sldId id="1146" r:id="rId27"/>
    <p:sldId id="1147" r:id="rId28"/>
    <p:sldId id="1118" r:id="rId29"/>
    <p:sldId id="1122" r:id="rId30"/>
    <p:sldId id="1102" r:id="rId31"/>
    <p:sldId id="1137" r:id="rId32"/>
    <p:sldId id="1108" r:id="rId33"/>
    <p:sldId id="1091" r:id="rId34"/>
  </p:sldIdLst>
  <p:sldSz cx="9144000" cy="6858000" type="screen4x3"/>
  <p:notesSz cx="7010400" cy="9296400"/>
  <p:defaultTex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4121">
          <p15:clr>
            <a:srgbClr val="A4A3A4"/>
          </p15:clr>
        </p15:guide>
        <p15:guide id="2" pos="2880">
          <p15:clr>
            <a:srgbClr val="A4A3A4"/>
          </p15:clr>
        </p15:guide>
      </p15:sldGuideLst>
    </p:ext>
    <p:ext uri="{2D200454-40CA-4A62-9FC3-DE9A4176ACB9}">
      <p15:notesGuideLst xmlns:p15="http://schemas.microsoft.com/office/powerpoint/2012/main" xmlns="">
        <p15:guide id="1" orient="horz" pos="2927">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n Bewtra" initials="" lastIdx="1" clrIdx="0"/>
  <p:cmAuthor id="1" name="Luis J.  Cano" initials="" lastIdx="4" clrIdx="1"/>
  <p:cmAuthor id="2" name="Luis"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CC66"/>
    <a:srgbClr val="00CC00"/>
    <a:srgbClr val="0066FF"/>
    <a:srgbClr val="FF0000"/>
    <a:srgbClr val="7B3D17"/>
    <a:srgbClr val="33CC33"/>
    <a:srgbClr val="FFC791"/>
    <a:srgbClr val="FF33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37" autoAdjust="0"/>
    <p:restoredTop sz="98827" autoAdjust="0"/>
  </p:normalViewPr>
  <p:slideViewPr>
    <p:cSldViewPr snapToGrid="0">
      <p:cViewPr>
        <p:scale>
          <a:sx n="100" d="100"/>
          <a:sy n="100" d="100"/>
        </p:scale>
        <p:origin x="-792" y="-24"/>
      </p:cViewPr>
      <p:guideLst>
        <p:guide orient="horz" pos="4121"/>
        <p:guide pos="2880"/>
      </p:guideLst>
    </p:cSldViewPr>
  </p:slideViewPr>
  <p:outlineViewPr>
    <p:cViewPr>
      <p:scale>
        <a:sx n="50" d="100"/>
        <a:sy n="50" d="100"/>
      </p:scale>
      <p:origin x="0" y="55518"/>
    </p:cViewPr>
  </p:outlineViewPr>
  <p:notesTextViewPr>
    <p:cViewPr>
      <p:scale>
        <a:sx n="100" d="100"/>
        <a:sy n="100" d="100"/>
      </p:scale>
      <p:origin x="0" y="0"/>
    </p:cViewPr>
  </p:notesTextViewPr>
  <p:sorterViewPr>
    <p:cViewPr>
      <p:scale>
        <a:sx n="150" d="100"/>
        <a:sy n="150" d="100"/>
      </p:scale>
      <p:origin x="0" y="4170"/>
    </p:cViewPr>
  </p:sorterViewPr>
  <p:notesViewPr>
    <p:cSldViewPr snapToGrid="0">
      <p:cViewPr>
        <p:scale>
          <a:sx n="100" d="100"/>
          <a:sy n="100" d="100"/>
        </p:scale>
        <p:origin x="-3420" y="-72"/>
      </p:cViewPr>
      <p:guideLst>
        <p:guide orient="horz" pos="2927"/>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7627" cy="466578"/>
          </a:xfrm>
          <a:prstGeom prst="rect">
            <a:avLst/>
          </a:prstGeom>
          <a:noFill/>
          <a:ln w="9525">
            <a:noFill/>
            <a:miter lim="800000"/>
            <a:headEnd/>
            <a:tailEnd/>
          </a:ln>
        </p:spPr>
        <p:txBody>
          <a:bodyPr vert="horz" wrap="square" lIns="92822" tIns="46412" rIns="92822" bIns="46412" numCol="1" anchor="t" anchorCtr="0" compatLnSpc="1">
            <a:prstTxWarp prst="textNoShape">
              <a:avLst/>
            </a:prstTxWarp>
          </a:bodyPr>
          <a:lstStyle>
            <a:lvl1pPr defTabSz="927564">
              <a:defRPr/>
            </a:lvl1pPr>
          </a:lstStyle>
          <a:p>
            <a:pPr>
              <a:defRPr/>
            </a:pPr>
            <a:endParaRPr lang="en-US" dirty="0"/>
          </a:p>
        </p:txBody>
      </p:sp>
      <p:sp>
        <p:nvSpPr>
          <p:cNvPr id="23555" name="Rectangle 3"/>
          <p:cNvSpPr>
            <a:spLocks noGrp="1" noChangeArrowheads="1"/>
          </p:cNvSpPr>
          <p:nvPr>
            <p:ph type="dt" sz="quarter" idx="1"/>
          </p:nvPr>
        </p:nvSpPr>
        <p:spPr bwMode="auto">
          <a:xfrm>
            <a:off x="3971172" y="0"/>
            <a:ext cx="3037627" cy="466578"/>
          </a:xfrm>
          <a:prstGeom prst="rect">
            <a:avLst/>
          </a:prstGeom>
          <a:noFill/>
          <a:ln w="9525">
            <a:noFill/>
            <a:miter lim="800000"/>
            <a:headEnd/>
            <a:tailEnd/>
          </a:ln>
        </p:spPr>
        <p:txBody>
          <a:bodyPr vert="horz" wrap="square" lIns="92822" tIns="46412" rIns="92822" bIns="46412" numCol="1" anchor="t" anchorCtr="0" compatLnSpc="1">
            <a:prstTxWarp prst="textNoShape">
              <a:avLst/>
            </a:prstTxWarp>
          </a:bodyPr>
          <a:lstStyle>
            <a:lvl1pPr algn="r" defTabSz="927564">
              <a:defRPr/>
            </a:lvl1pPr>
          </a:lstStyle>
          <a:p>
            <a:pPr>
              <a:defRPr/>
            </a:pPr>
            <a:endParaRPr lang="en-US" dirty="0"/>
          </a:p>
        </p:txBody>
      </p:sp>
      <p:sp>
        <p:nvSpPr>
          <p:cNvPr id="23556"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p:spPr>
        <p:txBody>
          <a:bodyPr vert="horz" wrap="square" lIns="92822" tIns="46412" rIns="92822" bIns="46412" numCol="1" anchor="b" anchorCtr="0" compatLnSpc="1">
            <a:prstTxWarp prst="textNoShape">
              <a:avLst/>
            </a:prstTxWarp>
          </a:bodyPr>
          <a:lstStyle>
            <a:lvl1pPr defTabSz="927564">
              <a:defRPr/>
            </a:lvl1pPr>
          </a:lstStyle>
          <a:p>
            <a:pPr>
              <a:defRPr/>
            </a:pPr>
            <a:endParaRPr lang="en-US" dirty="0"/>
          </a:p>
        </p:txBody>
      </p:sp>
      <p:sp>
        <p:nvSpPr>
          <p:cNvPr id="23557" name="Rectangle 5"/>
          <p:cNvSpPr>
            <a:spLocks noGrp="1" noChangeArrowheads="1"/>
          </p:cNvSpPr>
          <p:nvPr>
            <p:ph type="sldNum" sz="quarter" idx="3"/>
          </p:nvPr>
        </p:nvSpPr>
        <p:spPr bwMode="auto">
          <a:xfrm>
            <a:off x="3971172" y="8829823"/>
            <a:ext cx="3037627" cy="464980"/>
          </a:xfrm>
          <a:prstGeom prst="rect">
            <a:avLst/>
          </a:prstGeom>
          <a:noFill/>
          <a:ln w="9525">
            <a:noFill/>
            <a:miter lim="800000"/>
            <a:headEnd/>
            <a:tailEnd/>
          </a:ln>
        </p:spPr>
        <p:txBody>
          <a:bodyPr vert="horz" wrap="square" lIns="92822" tIns="46412" rIns="92822" bIns="46412" numCol="1" anchor="b" anchorCtr="0" compatLnSpc="1">
            <a:prstTxWarp prst="textNoShape">
              <a:avLst/>
            </a:prstTxWarp>
          </a:bodyPr>
          <a:lstStyle>
            <a:lvl1pPr algn="r" defTabSz="927564">
              <a:defRPr/>
            </a:lvl1pPr>
          </a:lstStyle>
          <a:p>
            <a:pPr>
              <a:defRPr/>
            </a:pPr>
            <a:fld id="{784F1CD2-38D6-4D0C-8C39-5D0898C5FD6E}" type="slidenum">
              <a:rPr lang="en-US"/>
              <a:pPr>
                <a:defRPr/>
              </a:pPr>
              <a:t>‹#›</a:t>
            </a:fld>
            <a:endParaRPr lang="en-US" dirty="0"/>
          </a:p>
        </p:txBody>
      </p:sp>
    </p:spTree>
    <p:extLst>
      <p:ext uri="{BB962C8B-B14F-4D97-AF65-F5344CB8AC3E}">
        <p14:creationId xmlns:p14="http://schemas.microsoft.com/office/powerpoint/2010/main" val="148232065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hdr" sz="quarter"/>
          </p:nvPr>
        </p:nvSpPr>
        <p:spPr bwMode="auto">
          <a:xfrm>
            <a:off x="0" y="0"/>
            <a:ext cx="3037627" cy="466578"/>
          </a:xfrm>
          <a:prstGeom prst="rect">
            <a:avLst/>
          </a:prstGeom>
          <a:noFill/>
          <a:ln w="9525">
            <a:noFill/>
            <a:miter lim="800000"/>
            <a:headEnd/>
            <a:tailEnd/>
          </a:ln>
        </p:spPr>
        <p:txBody>
          <a:bodyPr vert="horz" wrap="square" lIns="92822" tIns="46412" rIns="92822" bIns="46412" numCol="1" anchor="t" anchorCtr="0" compatLnSpc="1">
            <a:prstTxWarp prst="textNoShape">
              <a:avLst/>
            </a:prstTxWarp>
          </a:bodyPr>
          <a:lstStyle>
            <a:lvl1pPr defTabSz="927564">
              <a:defRPr/>
            </a:lvl1pPr>
          </a:lstStyle>
          <a:p>
            <a:pPr>
              <a:defRPr/>
            </a:pPr>
            <a:endParaRPr lang="en-US" dirty="0"/>
          </a:p>
        </p:txBody>
      </p:sp>
      <p:sp>
        <p:nvSpPr>
          <p:cNvPr id="219139" name="Rectangle 3"/>
          <p:cNvSpPr>
            <a:spLocks noGrp="1" noChangeArrowheads="1"/>
          </p:cNvSpPr>
          <p:nvPr>
            <p:ph type="dt" idx="1"/>
          </p:nvPr>
        </p:nvSpPr>
        <p:spPr bwMode="auto">
          <a:xfrm>
            <a:off x="3971172" y="0"/>
            <a:ext cx="3037627" cy="466578"/>
          </a:xfrm>
          <a:prstGeom prst="rect">
            <a:avLst/>
          </a:prstGeom>
          <a:noFill/>
          <a:ln w="9525">
            <a:noFill/>
            <a:miter lim="800000"/>
            <a:headEnd/>
            <a:tailEnd/>
          </a:ln>
        </p:spPr>
        <p:txBody>
          <a:bodyPr vert="horz" wrap="square" lIns="92822" tIns="46412" rIns="92822" bIns="46412" numCol="1" anchor="t" anchorCtr="0" compatLnSpc="1">
            <a:prstTxWarp prst="textNoShape">
              <a:avLst/>
            </a:prstTxWarp>
          </a:bodyPr>
          <a:lstStyle>
            <a:lvl1pPr algn="r" defTabSz="927564">
              <a:defRPr/>
            </a:lvl1pPr>
          </a:lstStyle>
          <a:p>
            <a:pPr>
              <a:defRPr/>
            </a:pPr>
            <a:r>
              <a:rPr lang="en-US" dirty="0"/>
              <a:t>August 12, 2008</a:t>
            </a:r>
          </a:p>
        </p:txBody>
      </p:sp>
      <p:sp>
        <p:nvSpPr>
          <p:cNvPr id="28676" name="Rectangle 4"/>
          <p:cNvSpPr>
            <a:spLocks noGrp="1" noRot="1" noChangeAspect="1" noChangeArrowheads="1" noTextEdit="1"/>
          </p:cNvSpPr>
          <p:nvPr>
            <p:ph type="sldImg" idx="2"/>
          </p:nvPr>
        </p:nvSpPr>
        <p:spPr bwMode="auto">
          <a:xfrm>
            <a:off x="1184275" y="698500"/>
            <a:ext cx="4643438" cy="3482975"/>
          </a:xfrm>
          <a:prstGeom prst="rect">
            <a:avLst/>
          </a:prstGeom>
          <a:noFill/>
          <a:ln w="9525">
            <a:solidFill>
              <a:srgbClr val="000000"/>
            </a:solidFill>
            <a:miter lim="800000"/>
            <a:headEnd/>
            <a:tailEnd/>
          </a:ln>
        </p:spPr>
      </p:sp>
      <p:sp>
        <p:nvSpPr>
          <p:cNvPr id="219141" name="Rectangle 5"/>
          <p:cNvSpPr>
            <a:spLocks noGrp="1" noChangeArrowheads="1"/>
          </p:cNvSpPr>
          <p:nvPr>
            <p:ph type="body" sz="quarter" idx="3"/>
          </p:nvPr>
        </p:nvSpPr>
        <p:spPr bwMode="auto">
          <a:xfrm>
            <a:off x="701361" y="4416509"/>
            <a:ext cx="5607679" cy="4181623"/>
          </a:xfrm>
          <a:prstGeom prst="rect">
            <a:avLst/>
          </a:prstGeom>
          <a:noFill/>
          <a:ln w="9525">
            <a:noFill/>
            <a:miter lim="800000"/>
            <a:headEnd/>
            <a:tailEnd/>
          </a:ln>
        </p:spPr>
        <p:txBody>
          <a:bodyPr vert="horz" wrap="square" lIns="92822" tIns="46412" rIns="92822" bIns="464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9142"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p:spPr>
        <p:txBody>
          <a:bodyPr vert="horz" wrap="square" lIns="92822" tIns="46412" rIns="92822" bIns="46412" numCol="1" anchor="b" anchorCtr="0" compatLnSpc="1">
            <a:prstTxWarp prst="textNoShape">
              <a:avLst/>
            </a:prstTxWarp>
          </a:bodyPr>
          <a:lstStyle>
            <a:lvl1pPr defTabSz="927564">
              <a:defRPr/>
            </a:lvl1pPr>
          </a:lstStyle>
          <a:p>
            <a:pPr>
              <a:defRPr/>
            </a:pPr>
            <a:endParaRPr lang="en-US" dirty="0"/>
          </a:p>
        </p:txBody>
      </p:sp>
      <p:sp>
        <p:nvSpPr>
          <p:cNvPr id="219143" name="Rectangle 7"/>
          <p:cNvSpPr>
            <a:spLocks noGrp="1" noChangeArrowheads="1"/>
          </p:cNvSpPr>
          <p:nvPr>
            <p:ph type="sldNum" sz="quarter" idx="5"/>
          </p:nvPr>
        </p:nvSpPr>
        <p:spPr bwMode="auto">
          <a:xfrm>
            <a:off x="3971172" y="8829823"/>
            <a:ext cx="3037627" cy="464980"/>
          </a:xfrm>
          <a:prstGeom prst="rect">
            <a:avLst/>
          </a:prstGeom>
          <a:noFill/>
          <a:ln w="9525">
            <a:noFill/>
            <a:miter lim="800000"/>
            <a:headEnd/>
            <a:tailEnd/>
          </a:ln>
        </p:spPr>
        <p:txBody>
          <a:bodyPr vert="horz" wrap="square" lIns="92822" tIns="46412" rIns="92822" bIns="46412" numCol="1" anchor="b" anchorCtr="0" compatLnSpc="1">
            <a:prstTxWarp prst="textNoShape">
              <a:avLst/>
            </a:prstTxWarp>
          </a:bodyPr>
          <a:lstStyle>
            <a:lvl1pPr algn="r" defTabSz="927564">
              <a:defRPr/>
            </a:lvl1pPr>
          </a:lstStyle>
          <a:p>
            <a:pPr>
              <a:defRPr/>
            </a:pPr>
            <a:fld id="{B64A9682-A6A5-4578-975D-1A201A40B4E2}" type="slidenum">
              <a:rPr lang="en-US"/>
              <a:pPr>
                <a:defRPr/>
              </a:pPr>
              <a:t>‹#›</a:t>
            </a:fld>
            <a:endParaRPr lang="en-US" dirty="0"/>
          </a:p>
        </p:txBody>
      </p:sp>
    </p:spTree>
    <p:extLst>
      <p:ext uri="{BB962C8B-B14F-4D97-AF65-F5344CB8AC3E}">
        <p14:creationId xmlns:p14="http://schemas.microsoft.com/office/powerpoint/2010/main" val="1716068586"/>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4A9682-A6A5-4578-975D-1A201A40B4E2}" type="slidenum">
              <a:rPr lang="en-US" smtClean="0">
                <a:solidFill>
                  <a:prstClr val="black"/>
                </a:solidFill>
              </a:rPr>
              <a:pPr>
                <a:defRPr/>
              </a:pPr>
              <a:t>1</a:t>
            </a:fld>
            <a:endParaRPr lang="en-US" dirty="0">
              <a:solidFill>
                <a:prstClr val="black"/>
              </a:solidFill>
            </a:endParaRPr>
          </a:p>
        </p:txBody>
      </p:sp>
      <p:sp>
        <p:nvSpPr>
          <p:cNvPr id="6" name="Header Placeholder 5"/>
          <p:cNvSpPr>
            <a:spLocks noGrp="1"/>
          </p:cNvSpPr>
          <p:nvPr>
            <p:ph type="hdr" sz="quarter" idx="11"/>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1726485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4066505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4066505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4066505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2528941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249811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4066505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show results about how saturation adjustment in Hugh Morrison scheme, which is now being</a:t>
            </a:r>
            <a:r>
              <a:rPr lang="en-US" baseline="0" dirty="0" smtClean="0"/>
              <a:t> implemented to the GFS,</a:t>
            </a:r>
            <a:r>
              <a:rPr lang="en-US" dirty="0" smtClean="0"/>
              <a:t> affects cloud sensitivity</a:t>
            </a:r>
            <a:r>
              <a:rPr lang="en-US" baseline="0" dirty="0" smtClean="0"/>
              <a:t> to aerosol as compared to the sensitivity with sophisticated microphysics. This is a first step to identify key impacts of the parameterization of important microphysical processes on aerosol-cloud interactions. Next step is to test other important microphysical processes such as collection and sedimentation processes. Through the next step, we can get a more comprehensive understanding of the impacts of microphysical parameterization on the GFS errors in the simulation of aerosol-cloud interactions.</a:t>
            </a:r>
          </a:p>
          <a:p>
            <a:endParaRPr lang="en-US" baseline="0" dirty="0" smtClean="0"/>
          </a:p>
          <a:p>
            <a:r>
              <a:rPr lang="en-US" baseline="0" dirty="0" smtClean="0"/>
              <a:t>It is essential to evaluate the baseline GFS model before any new scheme implemented. Cloud properties produced by GFS have been compared with satellite observations as shown in the figure. The next step is to evaluate the model using ground observations from ARM sites to test the model performance in cloud and related process which affect rainfall, and we hope to understand </a:t>
            </a:r>
            <a:r>
              <a:rPr lang="en-US" dirty="0">
                <a:latin typeface="+mn-lt"/>
              </a:rPr>
              <a:t>causes of discrepancies in simulating clouds and their interactions with aerosol. </a:t>
            </a:r>
            <a:endParaRPr lang="en-US" baseline="0" dirty="0" smtClean="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4066505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4066505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4066505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E81C587-09FA-4727-841B-9925334C82E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085246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NGGPS</a:t>
            </a:r>
            <a:r>
              <a:rPr lang="en-US" baseline="0" dirty="0" smtClean="0"/>
              <a:t> p</a:t>
            </a:r>
            <a:r>
              <a:rPr lang="en-US" dirty="0" smtClean="0"/>
              <a:t>rediction model will consist</a:t>
            </a:r>
            <a:r>
              <a:rPr lang="en-US" baseline="0" dirty="0" smtClean="0"/>
              <a:t> of fully coupled </a:t>
            </a:r>
            <a:r>
              <a:rPr lang="en-US" dirty="0" smtClean="0"/>
              <a:t>components representing differen</a:t>
            </a:r>
            <a:r>
              <a:rPr lang="en-US" baseline="0" dirty="0" smtClean="0"/>
              <a:t>t parts of the Earth system. All components will be based on community codes.  Atmospheric aerosol component improvement is underway.</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2815894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pPr>
                <a:defRPr/>
              </a:pPr>
              <a:t>22</a:t>
            </a:fld>
            <a:endParaRPr lang="en-US" dirty="0"/>
          </a:p>
        </p:txBody>
      </p:sp>
    </p:spTree>
    <p:extLst>
      <p:ext uri="{BB962C8B-B14F-4D97-AF65-F5344CB8AC3E}">
        <p14:creationId xmlns:p14="http://schemas.microsoft.com/office/powerpoint/2010/main" val="1269851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1269851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pPr>
                <a:defRPr/>
              </a:pPr>
              <a:t>24</a:t>
            </a:fld>
            <a:endParaRPr lang="en-US" dirty="0"/>
          </a:p>
        </p:txBody>
      </p:sp>
    </p:spTree>
    <p:extLst>
      <p:ext uri="{BB962C8B-B14F-4D97-AF65-F5344CB8AC3E}">
        <p14:creationId xmlns:p14="http://schemas.microsoft.com/office/powerpoint/2010/main" val="1269851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pPr>
                <a:defRPr/>
              </a:pPr>
              <a:t>25</a:t>
            </a:fld>
            <a:endParaRPr lang="en-US" dirty="0"/>
          </a:p>
        </p:txBody>
      </p:sp>
    </p:spTree>
    <p:extLst>
      <p:ext uri="{BB962C8B-B14F-4D97-AF65-F5344CB8AC3E}">
        <p14:creationId xmlns:p14="http://schemas.microsoft.com/office/powerpoint/2010/main" val="1269851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pPr>
                <a:defRPr/>
              </a:pPr>
              <a:t>26</a:t>
            </a:fld>
            <a:endParaRPr lang="en-US" dirty="0"/>
          </a:p>
        </p:txBody>
      </p:sp>
    </p:spTree>
    <p:extLst>
      <p:ext uri="{BB962C8B-B14F-4D97-AF65-F5344CB8AC3E}">
        <p14:creationId xmlns:p14="http://schemas.microsoft.com/office/powerpoint/2010/main" val="1269851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pPr>
                <a:defRPr/>
              </a:pPr>
              <a:t>27</a:t>
            </a:fld>
            <a:endParaRPr lang="en-US" dirty="0"/>
          </a:p>
        </p:txBody>
      </p:sp>
    </p:spTree>
    <p:extLst>
      <p:ext uri="{BB962C8B-B14F-4D97-AF65-F5344CB8AC3E}">
        <p14:creationId xmlns:p14="http://schemas.microsoft.com/office/powerpoint/2010/main" val="1269851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pPr>
                <a:defRPr/>
              </a:pPr>
              <a:t>28</a:t>
            </a:fld>
            <a:endParaRPr lang="en-US" dirty="0"/>
          </a:p>
        </p:txBody>
      </p:sp>
    </p:spTree>
    <p:extLst>
      <p:ext uri="{BB962C8B-B14F-4D97-AF65-F5344CB8AC3E}">
        <p14:creationId xmlns:p14="http://schemas.microsoft.com/office/powerpoint/2010/main" val="4181013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29</a:t>
            </a:fld>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1738092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3" name="Shape 483"/>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spcBef>
                <a:spcPts val="0"/>
              </a:spcBef>
              <a:buSzPct val="25000"/>
            </a:pPr>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8139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E81C587-09FA-4727-841B-9925334C82E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72100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pPr>
                <a:defRPr/>
              </a:pPr>
              <a:t>3</a:t>
            </a:fld>
            <a:endParaRPr lang="en-US" dirty="0"/>
          </a:p>
        </p:txBody>
      </p:sp>
    </p:spTree>
    <p:extLst>
      <p:ext uri="{BB962C8B-B14F-4D97-AF65-F5344CB8AC3E}">
        <p14:creationId xmlns:p14="http://schemas.microsoft.com/office/powerpoint/2010/main" val="418101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pPr>
                <a:defRPr/>
              </a:pPr>
              <a:t>4</a:t>
            </a:fld>
            <a:endParaRPr lang="en-US" dirty="0"/>
          </a:p>
        </p:txBody>
      </p:sp>
    </p:spTree>
    <p:extLst>
      <p:ext uri="{BB962C8B-B14F-4D97-AF65-F5344CB8AC3E}">
        <p14:creationId xmlns:p14="http://schemas.microsoft.com/office/powerpoint/2010/main" val="126985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223546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pPr>
                <a:defRPr/>
              </a:pPr>
              <a:t>6</a:t>
            </a:fld>
            <a:endParaRPr lang="en-US" dirty="0"/>
          </a:p>
        </p:txBody>
      </p:sp>
    </p:spTree>
    <p:extLst>
      <p:ext uri="{BB962C8B-B14F-4D97-AF65-F5344CB8AC3E}">
        <p14:creationId xmlns:p14="http://schemas.microsoft.com/office/powerpoint/2010/main" val="335222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Operational</a:t>
            </a:r>
            <a:r>
              <a:rPr lang="en-US" baseline="0" dirty="0" smtClean="0"/>
              <a:t> NWS global model prediction of dust aerosol optical depth (AOD) initialized on May 10, 2015 at 0z.</a:t>
            </a:r>
          </a:p>
          <a:p>
            <a:endParaRPr lang="en-US" baseline="0" dirty="0" smtClean="0"/>
          </a:p>
          <a:p>
            <a:r>
              <a:rPr lang="en-US" dirty="0" smtClean="0"/>
              <a:t>Animation from http://www.emc.ncep.noaa.gov/gmb/NGAC/html/realtime.ngac.html</a:t>
            </a:r>
          </a:p>
          <a:p>
            <a:r>
              <a:rPr lang="en-US" dirty="0" smtClean="0"/>
              <a:t>GOCART</a:t>
            </a:r>
            <a:r>
              <a:rPr lang="en-US" baseline="0" dirty="0" smtClean="0"/>
              <a:t> aerosol model with in the Global Forecast System (GFS)</a:t>
            </a:r>
            <a:endParaRPr lang="en-US" dirty="0"/>
          </a:p>
        </p:txBody>
      </p:sp>
      <p:sp>
        <p:nvSpPr>
          <p:cNvPr id="4" name="Slide Number Placeholder 3"/>
          <p:cNvSpPr>
            <a:spLocks noGrp="1"/>
          </p:cNvSpPr>
          <p:nvPr>
            <p:ph type="sldNum" sz="quarter" idx="10"/>
          </p:nvPr>
        </p:nvSpPr>
        <p:spPr/>
        <p:txBody>
          <a:bodyPr/>
          <a:lstStyle/>
          <a:p>
            <a:fld id="{894A0D12-FB14-4F7D-81AA-9AA8B3F36DA9}" type="slidenum">
              <a:rPr lang="en-US" smtClean="0"/>
              <a:pPr/>
              <a:t>7</a:t>
            </a:fld>
            <a:endParaRPr lang="en-US"/>
          </a:p>
        </p:txBody>
      </p:sp>
    </p:spTree>
    <p:extLst>
      <p:ext uri="{BB962C8B-B14F-4D97-AF65-F5344CB8AC3E}">
        <p14:creationId xmlns:p14="http://schemas.microsoft.com/office/powerpoint/2010/main" val="2562471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pPr>
                <a:defRPr/>
              </a:pPr>
              <a:t>10</a:t>
            </a:fld>
            <a:endParaRPr lang="en-US" dirty="0"/>
          </a:p>
        </p:txBody>
      </p:sp>
    </p:spTree>
    <p:extLst>
      <p:ext uri="{BB962C8B-B14F-4D97-AF65-F5344CB8AC3E}">
        <p14:creationId xmlns:p14="http://schemas.microsoft.com/office/powerpoint/2010/main" val="4181013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400" dirty="0" smtClean="0">
              <a:solidFill>
                <a:srgbClr val="000000"/>
              </a:solidFill>
            </a:endParaRPr>
          </a:p>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1491614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r>
              <a:rPr lang="en-US" dirty="0"/>
              <a:t> PRE-DECISIONAL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40386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a:t> PRE-DECISIONAL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524000"/>
            <a:ext cx="8229600" cy="4602163"/>
          </a:xfrm>
        </p:spPr>
        <p:txBody>
          <a:bodyPr/>
          <a:lstStyle/>
          <a:p>
            <a:pPr lvl="0"/>
            <a:endParaRPr lang="en-US"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r>
              <a:rPr lang="en-US" dirty="0"/>
              <a:t> PRE-DECISIONAL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7010400" y="6553200"/>
            <a:ext cx="2133600" cy="304800"/>
          </a:xfrm>
          <a:prstGeom prst="rect">
            <a:avLst/>
          </a:prstGeom>
          <a:ln/>
        </p:spPr>
        <p:txBody>
          <a:bodyPr/>
          <a:lstStyle>
            <a:lvl1pPr>
              <a:defRPr/>
            </a:lvl1pPr>
          </a:lstStyle>
          <a:p>
            <a:pPr>
              <a:defRPr/>
            </a:pPr>
            <a:endParaRPr lang="en-US" altLang="zh-TW" sz="1800" dirty="0">
              <a:solidFill>
                <a:srgbClr val="000000"/>
              </a:solidFill>
            </a:endParaRPr>
          </a:p>
        </p:txBody>
      </p:sp>
      <p:sp>
        <p:nvSpPr>
          <p:cNvPr id="6" name="Rectangle 6"/>
          <p:cNvSpPr>
            <a:spLocks noGrp="1" noChangeArrowheads="1"/>
          </p:cNvSpPr>
          <p:nvPr>
            <p:ph type="sldNum" sz="quarter" idx="12"/>
          </p:nvPr>
        </p:nvSpPr>
        <p:spPr>
          <a:xfrm>
            <a:off x="7010400" y="6553200"/>
            <a:ext cx="2133600" cy="304800"/>
          </a:xfrm>
          <a:ln/>
        </p:spPr>
        <p:txBody>
          <a:bodyPr/>
          <a:lstStyle>
            <a:lvl1pPr>
              <a:defRPr/>
            </a:lvl1pPr>
          </a:lstStyle>
          <a:p>
            <a:pPr>
              <a:defRPr/>
            </a:pPr>
            <a:fld id="{BC175E77-227D-4A09-81DC-23006409BCFD}" type="slidenum">
              <a:rPr lang="zh-TW" altLang="en-US">
                <a:solidFill>
                  <a:srgbClr val="000000"/>
                </a:solidFill>
              </a:rPr>
              <a:pPr>
                <a:defRPr/>
              </a:pPr>
              <a:t>‹#›</a:t>
            </a:fld>
            <a:endParaRPr lang="en-US" altLang="zh-TW" dirty="0">
              <a:solidFill>
                <a:srgbClr val="000000"/>
              </a:solidFill>
            </a:endParaRPr>
          </a:p>
        </p:txBody>
      </p:sp>
      <p:sp>
        <p:nvSpPr>
          <p:cNvPr id="7" name="Rectangle 5"/>
          <p:cNvSpPr>
            <a:spLocks noGrp="1" noChangeArrowheads="1"/>
          </p:cNvSpPr>
          <p:nvPr>
            <p:ph type="ftr" sz="quarter" idx="3"/>
          </p:nvPr>
        </p:nvSpPr>
        <p:spPr bwMode="auto">
          <a:xfrm>
            <a:off x="838200" y="6537325"/>
            <a:ext cx="72390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1">
                <a:solidFill>
                  <a:srgbClr val="000099"/>
                </a:solidFill>
                <a:latin typeface="Arial" charset="0"/>
                <a:ea typeface="PMingLiU" pitchFamily="18" charset="-120"/>
              </a:defRPr>
            </a:lvl1pPr>
          </a:lstStyle>
          <a:p>
            <a:pPr>
              <a:defRPr/>
            </a:pPr>
            <a:r>
              <a:rPr lang="en-US" altLang="zh-TW" smtClean="0"/>
              <a:t>NGAC Q12016 implementation CCB   Oct 30 2015</a:t>
            </a:r>
            <a:endParaRPr lang="en-US" altLang="zh-TW" dirty="0"/>
          </a:p>
        </p:txBody>
      </p:sp>
    </p:spTree>
    <p:extLst>
      <p:ext uri="{BB962C8B-B14F-4D97-AF65-F5344CB8AC3E}">
        <p14:creationId xmlns:p14="http://schemas.microsoft.com/office/powerpoint/2010/main" val="2530086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3"/>
          </p:nvPr>
        </p:nvSpPr>
        <p:spPr bwMode="auto">
          <a:xfrm>
            <a:off x="838200" y="6537325"/>
            <a:ext cx="72390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1">
                <a:solidFill>
                  <a:srgbClr val="000099"/>
                </a:solidFill>
                <a:latin typeface="Arial" charset="0"/>
                <a:ea typeface="PMingLiU" pitchFamily="18" charset="-120"/>
              </a:defRPr>
            </a:lvl1pPr>
          </a:lstStyle>
          <a:p>
            <a:pPr>
              <a:defRPr/>
            </a:pPr>
            <a:r>
              <a:rPr lang="en-US" altLang="zh-TW" smtClean="0"/>
              <a:t>NGAC Q12016 implementation CCB   Oct 30 2015</a:t>
            </a:r>
            <a:endParaRPr lang="en-US" altLang="zh-TW" dirty="0"/>
          </a:p>
        </p:txBody>
      </p:sp>
      <p:sp>
        <p:nvSpPr>
          <p:cNvPr id="8" name="Rectangle 6"/>
          <p:cNvSpPr>
            <a:spLocks noGrp="1" noChangeArrowheads="1"/>
          </p:cNvSpPr>
          <p:nvPr>
            <p:ph type="sldNum" sz="quarter" idx="12"/>
          </p:nvPr>
        </p:nvSpPr>
        <p:spPr>
          <a:xfrm>
            <a:off x="7010400" y="6477000"/>
            <a:ext cx="2133600" cy="381000"/>
          </a:xfrm>
          <a:ln/>
        </p:spPr>
        <p:txBody>
          <a:bodyPr/>
          <a:lstStyle>
            <a:lvl1pPr>
              <a:defRPr/>
            </a:lvl1pPr>
          </a:lstStyle>
          <a:p>
            <a:pPr>
              <a:defRPr/>
            </a:pPr>
            <a:fld id="{E0C43FF4-8822-472E-A5A9-98BB16D06F1E}"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882914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010400" y="6553200"/>
            <a:ext cx="2133600" cy="304800"/>
          </a:xfrm>
          <a:prstGeom prst="rect">
            <a:avLst/>
          </a:prstGeom>
        </p:spPr>
        <p:txBody>
          <a:bodyPr/>
          <a:lstStyle>
            <a:lvl1pPr>
              <a:defRPr/>
            </a:lvl1pPr>
          </a:lstStyle>
          <a:p>
            <a:pPr>
              <a:defRPr/>
            </a:pPr>
            <a:endParaRPr lang="en-US" altLang="zh-TW" sz="1800" dirty="0">
              <a:solidFill>
                <a:srgbClr val="000000"/>
              </a:solidFill>
            </a:endParaRPr>
          </a:p>
        </p:txBody>
      </p:sp>
      <p:sp>
        <p:nvSpPr>
          <p:cNvPr id="4" name="Rectangle 6"/>
          <p:cNvSpPr>
            <a:spLocks noGrp="1" noChangeArrowheads="1"/>
          </p:cNvSpPr>
          <p:nvPr>
            <p:ph type="sldNum" sz="quarter" idx="12"/>
          </p:nvPr>
        </p:nvSpPr>
        <p:spPr>
          <a:xfrm>
            <a:off x="7010400" y="6553200"/>
            <a:ext cx="2133600" cy="304800"/>
          </a:xfrm>
        </p:spPr>
        <p:txBody>
          <a:bodyPr/>
          <a:lstStyle>
            <a:lvl1pPr>
              <a:defRPr/>
            </a:lvl1pPr>
          </a:lstStyle>
          <a:p>
            <a:pPr>
              <a:defRPr/>
            </a:pPr>
            <a:fld id="{EB2F6690-A4A5-42A9-AB56-2C7088AE17CC}" type="slidenum">
              <a:rPr lang="zh-TW" altLang="en-US">
                <a:solidFill>
                  <a:srgbClr val="000000"/>
                </a:solidFill>
              </a:rPr>
              <a:pPr>
                <a:defRPr/>
              </a:pPr>
              <a:t>‹#›</a:t>
            </a:fld>
            <a:endParaRPr lang="en-US" altLang="zh-TW" dirty="0">
              <a:solidFill>
                <a:srgbClr val="000000"/>
              </a:solidFill>
            </a:endParaRPr>
          </a:p>
        </p:txBody>
      </p:sp>
      <p:sp>
        <p:nvSpPr>
          <p:cNvPr id="5" name="Rectangle 5"/>
          <p:cNvSpPr>
            <a:spLocks noGrp="1" noChangeArrowheads="1"/>
          </p:cNvSpPr>
          <p:nvPr>
            <p:ph type="ftr" sz="quarter" idx="3"/>
          </p:nvPr>
        </p:nvSpPr>
        <p:spPr bwMode="auto">
          <a:xfrm>
            <a:off x="838200" y="6553200"/>
            <a:ext cx="7239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1">
                <a:solidFill>
                  <a:srgbClr val="000099"/>
                </a:solidFill>
                <a:latin typeface="Arial" charset="0"/>
                <a:ea typeface="PMingLiU" pitchFamily="18" charset="-120"/>
              </a:defRPr>
            </a:lvl1pPr>
          </a:lstStyle>
          <a:p>
            <a:pPr>
              <a:defRPr/>
            </a:pPr>
            <a:r>
              <a:rPr lang="en-US" altLang="zh-TW" smtClean="0"/>
              <a:t>NGAC Q12016 implementation CCB   Oct 30 2015</a:t>
            </a:r>
            <a:endParaRPr lang="en-US" altLang="zh-TW" dirty="0"/>
          </a:p>
        </p:txBody>
      </p:sp>
    </p:spTree>
    <p:extLst>
      <p:ext uri="{BB962C8B-B14F-4D97-AF65-F5344CB8AC3E}">
        <p14:creationId xmlns:p14="http://schemas.microsoft.com/office/powerpoint/2010/main" val="88898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7010400" y="6553200"/>
            <a:ext cx="2133600" cy="304800"/>
          </a:xfrm>
          <a:prstGeom prst="rect">
            <a:avLst/>
          </a:prstGeom>
          <a:ln/>
        </p:spPr>
        <p:txBody>
          <a:bodyPr/>
          <a:lstStyle>
            <a:lvl1pPr>
              <a:defRPr/>
            </a:lvl1pPr>
          </a:lstStyle>
          <a:p>
            <a:pPr>
              <a:defRPr/>
            </a:pPr>
            <a:endParaRPr lang="en-US" altLang="zh-TW" sz="1800" dirty="0">
              <a:solidFill>
                <a:srgbClr val="000000"/>
              </a:solidFill>
            </a:endParaRPr>
          </a:p>
        </p:txBody>
      </p:sp>
      <p:sp>
        <p:nvSpPr>
          <p:cNvPr id="5" name="Rectangle 6"/>
          <p:cNvSpPr>
            <a:spLocks noGrp="1" noChangeArrowheads="1"/>
          </p:cNvSpPr>
          <p:nvPr>
            <p:ph type="sldNum" sz="quarter" idx="12"/>
          </p:nvPr>
        </p:nvSpPr>
        <p:spPr>
          <a:xfrm>
            <a:off x="7010400" y="6553200"/>
            <a:ext cx="2133600" cy="304800"/>
          </a:xfrm>
          <a:ln/>
        </p:spPr>
        <p:txBody>
          <a:bodyPr/>
          <a:lstStyle>
            <a:lvl1pPr>
              <a:defRPr/>
            </a:lvl1pPr>
          </a:lstStyle>
          <a:p>
            <a:pPr>
              <a:defRPr/>
            </a:pPr>
            <a:fld id="{5BED1172-0261-4056-BD47-9354580D4D86}" type="slidenum">
              <a:rPr lang="zh-TW" altLang="en-US">
                <a:solidFill>
                  <a:srgbClr val="000000"/>
                </a:solidFill>
              </a:rPr>
              <a:pPr>
                <a:defRPr/>
              </a:pPr>
              <a:t>‹#›</a:t>
            </a:fld>
            <a:endParaRPr lang="en-US" altLang="zh-TW" dirty="0">
              <a:solidFill>
                <a:srgbClr val="000000"/>
              </a:solidFill>
            </a:endParaRPr>
          </a:p>
        </p:txBody>
      </p:sp>
      <p:sp>
        <p:nvSpPr>
          <p:cNvPr id="6" name="Footer Placeholder 5"/>
          <p:cNvSpPr>
            <a:spLocks noGrp="1" noChangeArrowheads="1"/>
          </p:cNvSpPr>
          <p:nvPr>
            <p:ph type="ftr" sz="quarter" idx="3"/>
          </p:nvPr>
        </p:nvSpPr>
        <p:spPr bwMode="auto">
          <a:xfrm>
            <a:off x="838200" y="6553200"/>
            <a:ext cx="7239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1">
                <a:solidFill>
                  <a:srgbClr val="000099"/>
                </a:solidFill>
                <a:latin typeface="Arial" charset="0"/>
                <a:ea typeface="PMingLiU" pitchFamily="18" charset="-120"/>
              </a:defRPr>
            </a:lvl1pPr>
          </a:lstStyle>
          <a:p>
            <a:pPr>
              <a:defRPr/>
            </a:pPr>
            <a:r>
              <a:rPr lang="en-US" altLang="zh-TW" smtClean="0"/>
              <a:t>NGAC Q12016 implementation CCB   Oct 30 2015</a:t>
            </a:r>
            <a:endParaRPr lang="en-US" altLang="zh-TW" dirty="0"/>
          </a:p>
        </p:txBody>
      </p:sp>
    </p:spTree>
    <p:extLst>
      <p:ext uri="{BB962C8B-B14F-4D97-AF65-F5344CB8AC3E}">
        <p14:creationId xmlns:p14="http://schemas.microsoft.com/office/powerpoint/2010/main" val="1326014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7010400" y="6553200"/>
            <a:ext cx="2133600" cy="304800"/>
          </a:xfrm>
          <a:prstGeom prst="rect">
            <a:avLst/>
          </a:prstGeom>
          <a:ln/>
        </p:spPr>
        <p:txBody>
          <a:bodyPr/>
          <a:lstStyle>
            <a:lvl1pPr>
              <a:defRPr/>
            </a:lvl1pPr>
          </a:lstStyle>
          <a:p>
            <a:pPr>
              <a:defRPr/>
            </a:pPr>
            <a:endParaRPr lang="en-US" altLang="zh-TW" sz="1800" dirty="0">
              <a:solidFill>
                <a:srgbClr val="000000"/>
              </a:solidFill>
            </a:endParaRPr>
          </a:p>
        </p:txBody>
      </p:sp>
      <p:sp>
        <p:nvSpPr>
          <p:cNvPr id="7" name="Rectangle 6"/>
          <p:cNvSpPr>
            <a:spLocks noGrp="1" noChangeArrowheads="1"/>
          </p:cNvSpPr>
          <p:nvPr>
            <p:ph type="sldNum" sz="quarter" idx="12"/>
          </p:nvPr>
        </p:nvSpPr>
        <p:spPr>
          <a:xfrm>
            <a:off x="7010400" y="6553200"/>
            <a:ext cx="2133600" cy="304800"/>
          </a:xfrm>
          <a:ln/>
        </p:spPr>
        <p:txBody>
          <a:bodyPr/>
          <a:lstStyle>
            <a:lvl1pPr>
              <a:defRPr/>
            </a:lvl1pPr>
          </a:lstStyle>
          <a:p>
            <a:pPr>
              <a:defRPr/>
            </a:pPr>
            <a:fld id="{E0C43FF4-8822-472E-A5A9-98BB16D06F1E}" type="slidenum">
              <a:rPr lang="zh-TW" altLang="en-US">
                <a:solidFill>
                  <a:srgbClr val="000000"/>
                </a:solidFill>
              </a:rPr>
              <a:pPr>
                <a:defRPr/>
              </a:pPr>
              <a:t>‹#›</a:t>
            </a:fld>
            <a:endParaRPr lang="en-US" altLang="zh-TW" dirty="0">
              <a:solidFill>
                <a:srgbClr val="000000"/>
              </a:solidFill>
            </a:endParaRPr>
          </a:p>
        </p:txBody>
      </p:sp>
      <p:sp>
        <p:nvSpPr>
          <p:cNvPr id="8" name="Rectangle 5"/>
          <p:cNvSpPr>
            <a:spLocks noGrp="1" noChangeArrowheads="1"/>
          </p:cNvSpPr>
          <p:nvPr>
            <p:ph type="ftr" sz="quarter" idx="3"/>
          </p:nvPr>
        </p:nvSpPr>
        <p:spPr bwMode="auto">
          <a:xfrm>
            <a:off x="838200" y="6553200"/>
            <a:ext cx="7239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1">
                <a:solidFill>
                  <a:srgbClr val="000099"/>
                </a:solidFill>
                <a:latin typeface="Arial" charset="0"/>
                <a:ea typeface="PMingLiU" pitchFamily="18" charset="-120"/>
              </a:defRPr>
            </a:lvl1pPr>
          </a:lstStyle>
          <a:p>
            <a:pPr>
              <a:defRPr/>
            </a:pPr>
            <a:r>
              <a:rPr lang="en-US" altLang="zh-TW" smtClean="0"/>
              <a:t>NGAC Q12016 implementation CCB   Oct 30 2015</a:t>
            </a:r>
            <a:endParaRPr lang="en-US" altLang="zh-TW" dirty="0"/>
          </a:p>
        </p:txBody>
      </p:sp>
    </p:spTree>
    <p:extLst>
      <p:ext uri="{BB962C8B-B14F-4D97-AF65-F5344CB8AC3E}">
        <p14:creationId xmlns:p14="http://schemas.microsoft.com/office/powerpoint/2010/main" val="1756634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xfrm>
            <a:off x="7010400" y="6553200"/>
            <a:ext cx="2133600" cy="304800"/>
          </a:xfrm>
          <a:prstGeom prst="rect">
            <a:avLst/>
          </a:prstGeom>
          <a:ln/>
        </p:spPr>
        <p:txBody>
          <a:bodyPr/>
          <a:lstStyle>
            <a:lvl1pPr>
              <a:defRPr/>
            </a:lvl1pPr>
          </a:lstStyle>
          <a:p>
            <a:pPr>
              <a:defRPr/>
            </a:pPr>
            <a:endParaRPr lang="en-US" altLang="zh-TW" sz="1800" dirty="0">
              <a:solidFill>
                <a:srgbClr val="000000"/>
              </a:solidFill>
            </a:endParaRPr>
          </a:p>
        </p:txBody>
      </p:sp>
      <p:sp>
        <p:nvSpPr>
          <p:cNvPr id="6" name="Rectangle 6"/>
          <p:cNvSpPr>
            <a:spLocks noGrp="1" noChangeArrowheads="1"/>
          </p:cNvSpPr>
          <p:nvPr>
            <p:ph type="sldNum" sz="quarter" idx="12"/>
          </p:nvPr>
        </p:nvSpPr>
        <p:spPr>
          <a:xfrm>
            <a:off x="7010400" y="6553200"/>
            <a:ext cx="2133600" cy="304800"/>
          </a:xfrm>
          <a:ln/>
        </p:spPr>
        <p:txBody>
          <a:bodyPr/>
          <a:lstStyle>
            <a:lvl1pPr>
              <a:defRPr/>
            </a:lvl1pPr>
          </a:lstStyle>
          <a:p>
            <a:pPr>
              <a:defRPr/>
            </a:pPr>
            <a:fld id="{2841B448-135A-40FC-9EAC-0BE2770B36DF}" type="slidenum">
              <a:rPr lang="zh-TW" altLang="en-US">
                <a:solidFill>
                  <a:srgbClr val="000000"/>
                </a:solidFill>
              </a:rPr>
              <a:pPr>
                <a:defRPr/>
              </a:pPr>
              <a:t>‹#›</a:t>
            </a:fld>
            <a:endParaRPr lang="en-US" altLang="zh-TW" dirty="0">
              <a:solidFill>
                <a:srgbClr val="000000"/>
              </a:solidFill>
            </a:endParaRPr>
          </a:p>
        </p:txBody>
      </p:sp>
      <p:sp>
        <p:nvSpPr>
          <p:cNvPr id="7" name="Rectangle 5"/>
          <p:cNvSpPr>
            <a:spLocks noGrp="1" noChangeArrowheads="1"/>
          </p:cNvSpPr>
          <p:nvPr>
            <p:ph type="ftr" sz="quarter" idx="3"/>
          </p:nvPr>
        </p:nvSpPr>
        <p:spPr bwMode="auto">
          <a:xfrm>
            <a:off x="838200" y="6553200"/>
            <a:ext cx="7239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1">
                <a:solidFill>
                  <a:srgbClr val="000099"/>
                </a:solidFill>
                <a:latin typeface="Arial" charset="0"/>
                <a:ea typeface="PMingLiU" pitchFamily="18" charset="-120"/>
              </a:defRPr>
            </a:lvl1pPr>
          </a:lstStyle>
          <a:p>
            <a:pPr>
              <a:defRPr/>
            </a:pPr>
            <a:r>
              <a:rPr lang="en-US" altLang="zh-TW" smtClean="0"/>
              <a:t>NGAC Q12016 implementation CCB   Oct 30 2015</a:t>
            </a:r>
            <a:endParaRPr lang="en-US" altLang="zh-TW" dirty="0"/>
          </a:p>
        </p:txBody>
      </p:sp>
    </p:spTree>
    <p:extLst>
      <p:ext uri="{BB962C8B-B14F-4D97-AF65-F5344CB8AC3E}">
        <p14:creationId xmlns:p14="http://schemas.microsoft.com/office/powerpoint/2010/main" val="4130558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7010400" y="6553200"/>
            <a:ext cx="2133600" cy="304800"/>
          </a:xfrm>
          <a:prstGeom prst="rect">
            <a:avLst/>
          </a:prstGeom>
        </p:spPr>
        <p:txBody>
          <a:bodyPr/>
          <a:lstStyle>
            <a:lvl1pPr>
              <a:defRPr/>
            </a:lvl1pPr>
          </a:lstStyle>
          <a:p>
            <a:pPr>
              <a:defRPr/>
            </a:pPr>
            <a:endParaRPr lang="en-US" sz="1800" dirty="0">
              <a:solidFill>
                <a:srgbClr val="000000"/>
              </a:solidFill>
            </a:endParaRPr>
          </a:p>
        </p:txBody>
      </p:sp>
      <p:sp>
        <p:nvSpPr>
          <p:cNvPr id="4" name="Slide Number Placeholder 3"/>
          <p:cNvSpPr>
            <a:spLocks noGrp="1"/>
          </p:cNvSpPr>
          <p:nvPr>
            <p:ph type="sldNum" sz="quarter" idx="11"/>
          </p:nvPr>
        </p:nvSpPr>
        <p:spPr>
          <a:xfrm>
            <a:off x="7010400" y="6553200"/>
            <a:ext cx="2133600" cy="304800"/>
          </a:xfrm>
        </p:spPr>
        <p:txBody>
          <a:bodyPr/>
          <a:lstStyle>
            <a:lvl1pPr>
              <a:defRPr/>
            </a:lvl1pPr>
          </a:lstStyle>
          <a:p>
            <a:pPr>
              <a:defRPr/>
            </a:pPr>
            <a:fld id="{34B77089-CFFF-4DE2-9C83-C0265E187D24}" type="slidenum">
              <a:rPr lang="en-US">
                <a:solidFill>
                  <a:srgbClr val="000000"/>
                </a:solidFill>
              </a:rPr>
              <a:pPr>
                <a:defRPr/>
              </a:pPr>
              <a:t>‹#›</a:t>
            </a:fld>
            <a:endParaRPr lang="en-US" dirty="0">
              <a:solidFill>
                <a:srgbClr val="000000"/>
              </a:solidFill>
            </a:endParaRPr>
          </a:p>
        </p:txBody>
      </p:sp>
      <p:sp>
        <p:nvSpPr>
          <p:cNvPr id="5" name="Rectangle 5"/>
          <p:cNvSpPr>
            <a:spLocks noGrp="1" noChangeArrowheads="1"/>
          </p:cNvSpPr>
          <p:nvPr>
            <p:ph type="ftr" sz="quarter" idx="3"/>
          </p:nvPr>
        </p:nvSpPr>
        <p:spPr bwMode="auto">
          <a:xfrm>
            <a:off x="838200" y="6553200"/>
            <a:ext cx="7239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1">
                <a:solidFill>
                  <a:srgbClr val="000099"/>
                </a:solidFill>
                <a:latin typeface="Arial" charset="0"/>
                <a:ea typeface="PMingLiU" pitchFamily="18" charset="-120"/>
              </a:defRPr>
            </a:lvl1pPr>
          </a:lstStyle>
          <a:p>
            <a:pPr>
              <a:defRPr/>
            </a:pPr>
            <a:r>
              <a:rPr lang="en-US" altLang="zh-TW" smtClean="0"/>
              <a:t>NGAC Q12016 implementation CCB   Oct 30 2015</a:t>
            </a:r>
            <a:endParaRPr lang="en-US" altLang="zh-TW" dirty="0"/>
          </a:p>
        </p:txBody>
      </p:sp>
    </p:spTree>
    <p:extLst>
      <p:ext uri="{BB962C8B-B14F-4D97-AF65-F5344CB8AC3E}">
        <p14:creationId xmlns:p14="http://schemas.microsoft.com/office/powerpoint/2010/main" val="30035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lgn="ctr" rtl="0" eaLnBrk="1" fontAlgn="base" hangingPunct="1">
              <a:spcBef>
                <a:spcPct val="0"/>
              </a:spcBef>
              <a:spcAft>
                <a:spcPct val="0"/>
              </a:spcAft>
              <a:defRPr lang="en-US" sz="3600">
                <a:solidFill>
                  <a:schemeClr val="tx2"/>
                </a:solidFill>
                <a:latin typeface="+mj-lt"/>
                <a:ea typeface="+mj-ea"/>
                <a:cs typeface="+mj-cs"/>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r>
              <a:rPr lang="en-US" dirty="0"/>
              <a:t> PRE-DECISIONAL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a:lvl1pPr>
          </a:lstStyle>
          <a:p>
            <a:pPr>
              <a:defRPr/>
            </a:pPr>
            <a:r>
              <a:rPr lang="en-US" dirty="0"/>
              <a:t> PRE-DECISIONAL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a:lvl1pPr>
          </a:lstStyle>
          <a:p>
            <a:pPr>
              <a:defRPr/>
            </a:pPr>
            <a:r>
              <a:rPr lang="en-US" dirty="0"/>
              <a:t> PRE-DECISIONAL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a:lvl1pPr>
          </a:lstStyle>
          <a:p>
            <a:pPr>
              <a:defRPr/>
            </a:pPr>
            <a:r>
              <a:rPr lang="en-US" dirty="0"/>
              <a:t> PRE-DECISIONAL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a:t> PRE-DECISIONAL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a:t> PRE-DECISIONAL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r>
              <a:rPr lang="en-US" dirty="0"/>
              <a:t> PRE-DECISIONAL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6.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png"/><Relationship Id="rId5" Type="http://schemas.openxmlformats.org/officeDocument/2006/relationships/slideLayout" Target="../slideLayouts/slideLayout17.xml"/><Relationship Id="rId10" Type="http://schemas.openxmlformats.org/officeDocument/2006/relationships/image" Target="../media/image4.jpeg"/><Relationship Id="rId4" Type="http://schemas.openxmlformats.org/officeDocument/2006/relationships/slideLayout" Target="../slideLayouts/slideLayout16.xml"/><Relationship Id="rId9" Type="http://schemas.openxmlformats.org/officeDocument/2006/relationships/image" Target="../media/image3.png"/><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74638"/>
            <a:ext cx="62484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524000"/>
            <a:ext cx="8229600" cy="460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dirty="0"/>
              <a:t> Internal Use Only</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A300851-FDEA-4EFF-AF7E-5BE69BF0BF57}" type="slidenum">
              <a:rPr lang="en-US"/>
              <a:pPr>
                <a:defRPr/>
              </a:pPr>
              <a:t>‹#›</a:t>
            </a:fld>
            <a:endParaRPr lang="en-US" dirty="0"/>
          </a:p>
        </p:txBody>
      </p:sp>
      <p:sp>
        <p:nvSpPr>
          <p:cNvPr id="1032" name="Rectangle 8"/>
          <p:cNvSpPr>
            <a:spLocks noChangeArrowheads="1"/>
          </p:cNvSpPr>
          <p:nvPr/>
        </p:nvSpPr>
        <p:spPr bwMode="auto">
          <a:xfrm>
            <a:off x="8464550" y="6384925"/>
            <a:ext cx="639763" cy="473075"/>
          </a:xfrm>
          <a:prstGeom prst="rect">
            <a:avLst/>
          </a:prstGeom>
          <a:noFill/>
          <a:ln w="9525">
            <a:noFill/>
            <a:miter lim="800000"/>
            <a:headEnd/>
            <a:tailEnd/>
          </a:ln>
          <a:effectLst/>
        </p:spPr>
        <p:txBody>
          <a:bodyPr/>
          <a:lstStyle/>
          <a:p>
            <a:pPr algn="ctr">
              <a:defRPr/>
            </a:pPr>
            <a:fld id="{7D2F6BC0-F5BE-4CCC-A920-11B4E5A98784}" type="slidenum">
              <a:rPr lang="en-US"/>
              <a:pPr algn="ctr">
                <a:defRPr/>
              </a:pPr>
              <a:t>‹#›</a:t>
            </a:fld>
            <a:endParaRPr lang="en-US" dirty="0"/>
          </a:p>
        </p:txBody>
      </p:sp>
      <p:sp>
        <p:nvSpPr>
          <p:cNvPr id="1033" name="Line 9"/>
          <p:cNvSpPr>
            <a:spLocks noChangeShapeType="1"/>
          </p:cNvSpPr>
          <p:nvPr/>
        </p:nvSpPr>
        <p:spPr bwMode="auto">
          <a:xfrm>
            <a:off x="23813" y="1295400"/>
            <a:ext cx="9120187" cy="0"/>
          </a:xfrm>
          <a:prstGeom prst="line">
            <a:avLst/>
          </a:prstGeom>
          <a:noFill/>
          <a:ln w="57150">
            <a:solidFill>
              <a:srgbClr val="FF3300"/>
            </a:solidFill>
            <a:round/>
            <a:headEnd/>
            <a:tailEnd/>
          </a:ln>
          <a:effectLst/>
        </p:spPr>
        <p:txBody>
          <a:bodyPr/>
          <a:lstStyle/>
          <a:p>
            <a:pPr>
              <a:defRPr/>
            </a:pPr>
            <a:endParaRPr lang="en-US" dirty="0"/>
          </a:p>
        </p:txBody>
      </p:sp>
      <p:pic>
        <p:nvPicPr>
          <p:cNvPr id="2" name="Picture 10" descr="doc_logo"/>
          <p:cNvPicPr>
            <a:picLocks noChangeAspect="1" noChangeArrowheads="1"/>
          </p:cNvPicPr>
          <p:nvPr/>
        </p:nvPicPr>
        <p:blipFill>
          <a:blip r:embed="rId14" cstate="print"/>
          <a:srcRect/>
          <a:stretch>
            <a:fillRect/>
          </a:stretch>
        </p:blipFill>
        <p:spPr bwMode="auto">
          <a:xfrm>
            <a:off x="157163" y="219075"/>
            <a:ext cx="1052512" cy="996950"/>
          </a:xfrm>
          <a:prstGeom prst="rect">
            <a:avLst/>
          </a:prstGeom>
          <a:noFill/>
          <a:ln w="9525">
            <a:noFill/>
            <a:miter lim="800000"/>
            <a:headEnd/>
            <a:tailEnd/>
          </a:ln>
        </p:spPr>
      </p:pic>
      <p:pic>
        <p:nvPicPr>
          <p:cNvPr id="1034" name="Picture 11" descr="NOAA1COL"/>
          <p:cNvPicPr>
            <a:picLocks noChangeAspect="1" noChangeArrowheads="1"/>
          </p:cNvPicPr>
          <p:nvPr/>
        </p:nvPicPr>
        <p:blipFill>
          <a:blip r:embed="rId15" cstate="print"/>
          <a:srcRect/>
          <a:stretch>
            <a:fillRect/>
          </a:stretch>
        </p:blipFill>
        <p:spPr bwMode="auto">
          <a:xfrm>
            <a:off x="7996238" y="207963"/>
            <a:ext cx="990600"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Picture1.png"/>
          <p:cNvPicPr>
            <a:picLocks noChangeAspect="1"/>
          </p:cNvPicPr>
          <p:nvPr userDrawn="1"/>
        </p:nvPicPr>
        <p:blipFill>
          <a:blip r:embed="rId9" cstate="print"/>
          <a:stretch>
            <a:fillRect/>
          </a:stretch>
        </p:blipFill>
        <p:spPr>
          <a:xfrm>
            <a:off x="0" y="0"/>
            <a:ext cx="9144000" cy="6847114"/>
          </a:xfrm>
          <a:prstGeom prst="rect">
            <a:avLst/>
          </a:prstGeom>
        </p:spPr>
      </p:pic>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dirty="0"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dirty="0" smtClean="0"/>
              <a:t>Click to edit Master text styles</a:t>
            </a:r>
          </a:p>
          <a:p>
            <a:pPr lvl="1"/>
            <a:r>
              <a:rPr lang="en-US" altLang="zh-TW" dirty="0" smtClean="0"/>
              <a:t>Second level</a:t>
            </a:r>
          </a:p>
          <a:p>
            <a:pPr lvl="2"/>
            <a:r>
              <a:rPr lang="en-US" altLang="zh-TW" dirty="0" smtClean="0"/>
              <a:t>Third level</a:t>
            </a:r>
          </a:p>
          <a:p>
            <a:pPr lvl="3"/>
            <a:r>
              <a:rPr lang="en-US" altLang="zh-TW" dirty="0" smtClean="0"/>
              <a:t>Fourth level</a:t>
            </a:r>
          </a:p>
          <a:p>
            <a:pPr lvl="4"/>
            <a:r>
              <a:rPr lang="en-US" altLang="zh-TW" dirty="0" smtClean="0"/>
              <a:t>Fifth level</a:t>
            </a:r>
          </a:p>
        </p:txBody>
      </p:sp>
      <p:sp>
        <p:nvSpPr>
          <p:cNvPr id="453637" name="Rectangle 5"/>
          <p:cNvSpPr>
            <a:spLocks noGrp="1" noChangeArrowheads="1"/>
          </p:cNvSpPr>
          <p:nvPr>
            <p:ph type="ftr" sz="quarter" idx="3"/>
          </p:nvPr>
        </p:nvSpPr>
        <p:spPr bwMode="auto">
          <a:xfrm>
            <a:off x="838200" y="6537325"/>
            <a:ext cx="72390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1">
                <a:solidFill>
                  <a:srgbClr val="000099"/>
                </a:solidFill>
                <a:latin typeface="Arial" charset="0"/>
                <a:ea typeface="PMingLiU" pitchFamily="18" charset="-120"/>
              </a:defRPr>
            </a:lvl1pPr>
          </a:lstStyle>
          <a:p>
            <a:pPr>
              <a:defRPr/>
            </a:pPr>
            <a:r>
              <a:rPr lang="en-US" altLang="zh-TW" smtClean="0"/>
              <a:t>NGAC Q12016 implementation CCB   Oct 30 2015</a:t>
            </a:r>
            <a:endParaRPr lang="en-US" altLang="zh-TW" dirty="0"/>
          </a:p>
        </p:txBody>
      </p:sp>
      <p:sp>
        <p:nvSpPr>
          <p:cNvPr id="453638"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PMingLiU" pitchFamily="18" charset="-120"/>
              </a:defRPr>
            </a:lvl1pPr>
          </a:lstStyle>
          <a:p>
            <a:pPr>
              <a:defRPr/>
            </a:pPr>
            <a:fld id="{B9601280-B9EE-4BD9-AD64-C40405A17966}" type="slidenum">
              <a:rPr lang="zh-TW" altLang="en-US">
                <a:solidFill>
                  <a:srgbClr val="000000"/>
                </a:solidFill>
              </a:rPr>
              <a:pPr>
                <a:defRPr/>
              </a:pPr>
              <a:t>‹#›</a:t>
            </a:fld>
            <a:endParaRPr lang="en-US" altLang="zh-TW" dirty="0">
              <a:solidFill>
                <a:srgbClr val="000000"/>
              </a:solidFill>
            </a:endParaRPr>
          </a:p>
        </p:txBody>
      </p:sp>
      <p:pic>
        <p:nvPicPr>
          <p:cNvPr id="2055" name="Picture 7" descr="noaalogo"/>
          <p:cNvPicPr>
            <a:picLocks noChangeAspect="1" noChangeArrowheads="1"/>
          </p:cNvPicPr>
          <p:nvPr userDrawn="1"/>
        </p:nvPicPr>
        <p:blipFill>
          <a:blip r:embed="rId10" cstate="print"/>
          <a:srcRect/>
          <a:stretch>
            <a:fillRect/>
          </a:stretch>
        </p:blipFill>
        <p:spPr bwMode="auto">
          <a:xfrm>
            <a:off x="0" y="0"/>
            <a:ext cx="457200" cy="457200"/>
          </a:xfrm>
          <a:prstGeom prst="rect">
            <a:avLst/>
          </a:prstGeom>
          <a:solidFill>
            <a:schemeClr val="accent1">
              <a:alpha val="50195"/>
            </a:schemeClr>
          </a:solidFill>
          <a:ln w="9525">
            <a:noFill/>
            <a:miter lim="800000"/>
            <a:headEnd/>
            <a:tailEnd/>
          </a:ln>
        </p:spPr>
      </p:pic>
      <p:pic>
        <p:nvPicPr>
          <p:cNvPr id="2056" name="Picture 8" descr="ncep_80"/>
          <p:cNvPicPr>
            <a:picLocks noChangeAspect="1" noChangeArrowheads="1"/>
          </p:cNvPicPr>
          <p:nvPr userDrawn="1"/>
        </p:nvPicPr>
        <p:blipFill>
          <a:blip r:embed="rId11" cstate="print"/>
          <a:srcRect/>
          <a:stretch>
            <a:fillRect/>
          </a:stretch>
        </p:blipFill>
        <p:spPr bwMode="auto">
          <a:xfrm>
            <a:off x="7848600" y="0"/>
            <a:ext cx="678561" cy="396240"/>
          </a:xfrm>
          <a:prstGeom prst="rect">
            <a:avLst/>
          </a:prstGeom>
          <a:noFill/>
          <a:ln w="9525">
            <a:noFill/>
            <a:miter lim="800000"/>
            <a:headEnd/>
            <a:tailEnd/>
          </a:ln>
        </p:spPr>
      </p:pic>
      <p:pic>
        <p:nvPicPr>
          <p:cNvPr id="2057" name="Picture 9" descr="nws_logo"/>
          <p:cNvPicPr>
            <a:picLocks noChangeAspect="1" noChangeArrowheads="1"/>
          </p:cNvPicPr>
          <p:nvPr userDrawn="1"/>
        </p:nvPicPr>
        <p:blipFill>
          <a:blip r:embed="rId12" cstate="print"/>
          <a:srcRect/>
          <a:stretch>
            <a:fillRect/>
          </a:stretch>
        </p:blipFill>
        <p:spPr bwMode="auto">
          <a:xfrm>
            <a:off x="457200" y="0"/>
            <a:ext cx="457200" cy="457200"/>
          </a:xfrm>
          <a:prstGeom prst="rect">
            <a:avLst/>
          </a:prstGeom>
          <a:noFill/>
          <a:ln w="9525">
            <a:noFill/>
            <a:miter lim="800000"/>
            <a:headEnd/>
            <a:tailEnd/>
          </a:ln>
        </p:spPr>
      </p:pic>
      <p:pic>
        <p:nvPicPr>
          <p:cNvPr id="2058" name="Picture 8" descr="newblueNEMSlogo"/>
          <p:cNvPicPr>
            <a:picLocks noChangeAspect="1" noChangeArrowheads="1"/>
          </p:cNvPicPr>
          <p:nvPr userDrawn="1"/>
        </p:nvPicPr>
        <p:blipFill>
          <a:blip r:embed="rId13" cstate="print"/>
          <a:srcRect/>
          <a:stretch>
            <a:fillRect/>
          </a:stretch>
        </p:blipFill>
        <p:spPr bwMode="auto">
          <a:xfrm>
            <a:off x="8549611" y="0"/>
            <a:ext cx="594389" cy="462002"/>
          </a:xfrm>
          <a:prstGeom prst="rect">
            <a:avLst/>
          </a:prstGeom>
          <a:noFill/>
          <a:ln w="9525">
            <a:noFill/>
            <a:miter lim="800000"/>
            <a:headEnd/>
            <a:tailEnd/>
          </a:ln>
        </p:spPr>
      </p:pic>
    </p:spTree>
    <p:extLst>
      <p:ext uri="{BB962C8B-B14F-4D97-AF65-F5344CB8AC3E}">
        <p14:creationId xmlns:p14="http://schemas.microsoft.com/office/powerpoint/2010/main" val="40063586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Lst>
  <p:hf hdr="0" dt="0"/>
  <p:txStyles>
    <p:titleStyle>
      <a:lvl1pPr algn="ctr" rtl="0" eaLnBrk="0" fontAlgn="base" hangingPunct="0">
        <a:spcBef>
          <a:spcPct val="0"/>
        </a:spcBef>
        <a:spcAft>
          <a:spcPct val="0"/>
        </a:spcAft>
        <a:defRPr sz="4400">
          <a:solidFill>
            <a:srgbClr val="000099"/>
          </a:solidFill>
          <a:latin typeface="+mj-lt"/>
          <a:ea typeface="+mj-ea"/>
          <a:cs typeface="+mj-cs"/>
        </a:defRPr>
      </a:lvl1pPr>
      <a:lvl2pPr algn="ctr" rtl="0" eaLnBrk="0" fontAlgn="base" hangingPunct="0">
        <a:spcBef>
          <a:spcPct val="0"/>
        </a:spcBef>
        <a:spcAft>
          <a:spcPct val="0"/>
        </a:spcAft>
        <a:defRPr sz="4400">
          <a:solidFill>
            <a:srgbClr val="000099"/>
          </a:solidFill>
          <a:latin typeface="Arial" charset="0"/>
        </a:defRPr>
      </a:lvl2pPr>
      <a:lvl3pPr algn="ctr" rtl="0" eaLnBrk="0" fontAlgn="base" hangingPunct="0">
        <a:spcBef>
          <a:spcPct val="0"/>
        </a:spcBef>
        <a:spcAft>
          <a:spcPct val="0"/>
        </a:spcAft>
        <a:defRPr sz="4400">
          <a:solidFill>
            <a:srgbClr val="000099"/>
          </a:solidFill>
          <a:latin typeface="Arial" charset="0"/>
        </a:defRPr>
      </a:lvl3pPr>
      <a:lvl4pPr algn="ctr" rtl="0" eaLnBrk="0" fontAlgn="base" hangingPunct="0">
        <a:spcBef>
          <a:spcPct val="0"/>
        </a:spcBef>
        <a:spcAft>
          <a:spcPct val="0"/>
        </a:spcAft>
        <a:defRPr sz="4400">
          <a:solidFill>
            <a:srgbClr val="000099"/>
          </a:solidFill>
          <a:latin typeface="Arial" charset="0"/>
        </a:defRPr>
      </a:lvl4pPr>
      <a:lvl5pPr algn="ctr" rtl="0" eaLnBrk="0" fontAlgn="base" hangingPunct="0">
        <a:spcBef>
          <a:spcPct val="0"/>
        </a:spcBef>
        <a:spcAft>
          <a:spcPct val="0"/>
        </a:spcAft>
        <a:defRPr sz="4400">
          <a:solidFill>
            <a:srgbClr val="000099"/>
          </a:solidFill>
          <a:latin typeface="Arial" charset="0"/>
        </a:defRPr>
      </a:lvl5pPr>
      <a:lvl6pPr marL="457200" algn="ctr" rtl="0" fontAlgn="base">
        <a:spcBef>
          <a:spcPct val="0"/>
        </a:spcBef>
        <a:spcAft>
          <a:spcPct val="0"/>
        </a:spcAft>
        <a:defRPr sz="4400">
          <a:solidFill>
            <a:srgbClr val="000099"/>
          </a:solidFill>
          <a:latin typeface="Arial" charset="0"/>
        </a:defRPr>
      </a:lvl6pPr>
      <a:lvl7pPr marL="914400" algn="ctr" rtl="0" fontAlgn="base">
        <a:spcBef>
          <a:spcPct val="0"/>
        </a:spcBef>
        <a:spcAft>
          <a:spcPct val="0"/>
        </a:spcAft>
        <a:defRPr sz="4400">
          <a:solidFill>
            <a:srgbClr val="000099"/>
          </a:solidFill>
          <a:latin typeface="Arial" charset="0"/>
        </a:defRPr>
      </a:lvl7pPr>
      <a:lvl8pPr marL="1371600" algn="ctr" rtl="0" fontAlgn="base">
        <a:spcBef>
          <a:spcPct val="0"/>
        </a:spcBef>
        <a:spcAft>
          <a:spcPct val="0"/>
        </a:spcAft>
        <a:defRPr sz="4400">
          <a:solidFill>
            <a:srgbClr val="000099"/>
          </a:solidFill>
          <a:latin typeface="Arial" charset="0"/>
        </a:defRPr>
      </a:lvl8pPr>
      <a:lvl9pPr marL="1828800" algn="ctr" rtl="0" fontAlgn="base">
        <a:spcBef>
          <a:spcPct val="0"/>
        </a:spcBef>
        <a:spcAft>
          <a:spcPct val="0"/>
        </a:spcAft>
        <a:defRPr sz="4400">
          <a:solidFill>
            <a:srgbClr val="000099"/>
          </a:solidFill>
          <a:latin typeface="Arial"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4"/>
        </a:buBlip>
        <a:defRPr sz="2400">
          <a:solidFill>
            <a:schemeClr val="tx1"/>
          </a:solidFill>
          <a:latin typeface="+mn-lt"/>
        </a:defRPr>
      </a:lvl3pPr>
      <a:lvl4pPr marL="1600200" indent="-228600" algn="l" rtl="0" eaLnBrk="0" fontAlgn="base" hangingPunct="0">
        <a:spcBef>
          <a:spcPct val="20000"/>
        </a:spcBef>
        <a:spcAft>
          <a:spcPct val="0"/>
        </a:spcAft>
        <a:buBlip>
          <a:blip r:embed="rId14"/>
        </a:buBlip>
        <a:defRPr sz="2000">
          <a:solidFill>
            <a:schemeClr val="tx1"/>
          </a:solidFill>
          <a:latin typeface="+mn-lt"/>
        </a:defRPr>
      </a:lvl4pPr>
      <a:lvl5pPr marL="2057400" indent="-228600" algn="l" rtl="0" eaLnBrk="0" fontAlgn="base" hangingPunct="0">
        <a:spcBef>
          <a:spcPct val="20000"/>
        </a:spcBef>
        <a:spcAft>
          <a:spcPct val="0"/>
        </a:spcAft>
        <a:buBlip>
          <a:blip r:embed="rId14"/>
        </a:buBlip>
        <a:defRPr sz="2000">
          <a:solidFill>
            <a:schemeClr val="tx1"/>
          </a:solidFill>
          <a:latin typeface="+mn-lt"/>
        </a:defRPr>
      </a:lvl5pPr>
      <a:lvl6pPr marL="2514600" indent="-228600" algn="l" rtl="0" fontAlgn="base">
        <a:spcBef>
          <a:spcPct val="20000"/>
        </a:spcBef>
        <a:spcAft>
          <a:spcPct val="0"/>
        </a:spcAft>
        <a:buBlip>
          <a:blip r:embed="rId14"/>
        </a:buBlip>
        <a:defRPr sz="2000">
          <a:solidFill>
            <a:schemeClr val="tx1"/>
          </a:solidFill>
          <a:latin typeface="+mn-lt"/>
        </a:defRPr>
      </a:lvl6pPr>
      <a:lvl7pPr marL="2971800" indent="-228600" algn="l" rtl="0" fontAlgn="base">
        <a:spcBef>
          <a:spcPct val="20000"/>
        </a:spcBef>
        <a:spcAft>
          <a:spcPct val="0"/>
        </a:spcAft>
        <a:buBlip>
          <a:blip r:embed="rId14"/>
        </a:buBlip>
        <a:defRPr sz="2000">
          <a:solidFill>
            <a:schemeClr val="tx1"/>
          </a:solidFill>
          <a:latin typeface="+mn-lt"/>
        </a:defRPr>
      </a:lvl7pPr>
      <a:lvl8pPr marL="3429000" indent="-228600" algn="l" rtl="0" fontAlgn="base">
        <a:spcBef>
          <a:spcPct val="20000"/>
        </a:spcBef>
        <a:spcAft>
          <a:spcPct val="0"/>
        </a:spcAft>
        <a:buBlip>
          <a:blip r:embed="rId14"/>
        </a:buBlip>
        <a:defRPr sz="2000">
          <a:solidFill>
            <a:schemeClr val="tx1"/>
          </a:solidFill>
          <a:latin typeface="+mn-lt"/>
        </a:defRPr>
      </a:lvl8pPr>
      <a:lvl9pPr marL="3886200" indent="-228600" algn="l" rtl="0" fontAlgn="base">
        <a:spcBef>
          <a:spcPct val="20000"/>
        </a:spcBef>
        <a:spcAft>
          <a:spcPct val="0"/>
        </a:spcAft>
        <a:buBlip>
          <a:blip r:embed="rId14"/>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nws.noaa.gov/ost/nggp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www.emc.ncep.noaa.gov/gmb/NGAC/html/realtime.ngac.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p:nvPr>
        </p:nvSpPr>
        <p:spPr>
          <a:xfrm>
            <a:off x="718631" y="1636537"/>
            <a:ext cx="7820026" cy="4846333"/>
          </a:xfrm>
          <a:noFill/>
        </p:spPr>
        <p:txBody>
          <a:bodyPr/>
          <a:lstStyle/>
          <a:p>
            <a:pPr algn="l" eaLnBrk="1" hangingPunct="1">
              <a:spcBef>
                <a:spcPts val="1200"/>
              </a:spcBef>
            </a:pPr>
            <a:r>
              <a:rPr lang="en-US" sz="3200" b="1" dirty="0" smtClean="0"/>
              <a:t>Aerosol and Atmospheric Composition</a:t>
            </a:r>
            <a:br>
              <a:rPr lang="en-US" sz="3200" b="1" dirty="0" smtClean="0"/>
            </a:br>
            <a:r>
              <a:rPr lang="en-US" sz="3200" b="1" dirty="0" smtClean="0"/>
              <a:t>Team Overview</a:t>
            </a:r>
            <a:br>
              <a:rPr lang="en-US" sz="3200" b="1" dirty="0" smtClean="0"/>
            </a:br>
            <a:r>
              <a:rPr lang="en-US" sz="3200" b="1" dirty="0" smtClean="0"/>
              <a:t/>
            </a:r>
            <a:br>
              <a:rPr lang="en-US" sz="3200" b="1" dirty="0" smtClean="0"/>
            </a:br>
            <a:r>
              <a:rPr lang="en-US" sz="3200" b="1" dirty="0" smtClean="0"/>
              <a:t>NGGPS Program</a:t>
            </a:r>
            <a:br>
              <a:rPr lang="en-US" sz="3200" b="1" dirty="0" smtClean="0"/>
            </a:br>
            <a:r>
              <a:rPr lang="en-US" sz="3200" b="1" dirty="0" smtClean="0"/>
              <a:t>Meeting</a:t>
            </a:r>
            <a:br>
              <a:rPr lang="en-US" sz="3200" b="1" dirty="0" smtClean="0"/>
            </a:br>
            <a:r>
              <a:rPr lang="en-US" sz="3000" dirty="0"/>
              <a:t/>
            </a:r>
            <a:br>
              <a:rPr lang="en-US" sz="3000" dirty="0"/>
            </a:br>
            <a:r>
              <a:rPr lang="en-US" sz="3000" dirty="0" smtClean="0"/>
              <a:t/>
            </a:r>
            <a:br>
              <a:rPr lang="en-US" sz="3000" dirty="0" smtClean="0"/>
            </a:br>
            <a:r>
              <a:rPr lang="en-US" sz="3000" dirty="0" smtClean="0"/>
              <a:t>Ivanka Stajner </a:t>
            </a:r>
            <a:br>
              <a:rPr lang="en-US" sz="3000" dirty="0" smtClean="0"/>
            </a:br>
            <a:r>
              <a:rPr lang="en-US" sz="3000" dirty="0" smtClean="0"/>
              <a:t>Yu-Tai Hou</a:t>
            </a:r>
            <a:r>
              <a:rPr lang="en-US" sz="3000" dirty="0"/>
              <a:t/>
            </a:r>
            <a:br>
              <a:rPr lang="en-US" sz="3000" dirty="0"/>
            </a:br>
            <a:r>
              <a:rPr lang="en-US" sz="1400" dirty="0" smtClean="0"/>
              <a:t/>
            </a:r>
            <a:br>
              <a:rPr lang="en-US" sz="1400" dirty="0" smtClean="0"/>
            </a:br>
            <a:r>
              <a:rPr lang="en-US" sz="2800" dirty="0" smtClean="0"/>
              <a:t>August 4, 2016</a:t>
            </a:r>
            <a:r>
              <a:rPr lang="en-US" sz="3000" dirty="0" smtClean="0"/>
              <a:t/>
            </a:r>
            <a:br>
              <a:rPr lang="en-US" sz="3000" dirty="0" smtClean="0"/>
            </a:br>
            <a:endParaRPr lang="en-US" sz="3200" b="1" dirty="0" smtClean="0"/>
          </a:p>
        </p:txBody>
      </p:sp>
      <p:cxnSp>
        <p:nvCxnSpPr>
          <p:cNvPr id="8" name="Straight Connector 7"/>
          <p:cNvCxnSpPr/>
          <p:nvPr/>
        </p:nvCxnSpPr>
        <p:spPr>
          <a:xfrm flipH="1">
            <a:off x="178025" y="1294726"/>
            <a:ext cx="89012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6498" y="2549663"/>
            <a:ext cx="3966252" cy="285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604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729" y="397421"/>
            <a:ext cx="7096541" cy="533400"/>
          </a:xfrm>
        </p:spPr>
        <p:txBody>
          <a:bodyPr/>
          <a:lstStyle/>
          <a:p>
            <a:r>
              <a:rPr lang="en-US" sz="3200" dirty="0" smtClean="0"/>
              <a:t>Aerosol and Atmospheric </a:t>
            </a:r>
            <a:br>
              <a:rPr lang="en-US" sz="3200" dirty="0" smtClean="0"/>
            </a:br>
            <a:r>
              <a:rPr lang="en-US" sz="3200" dirty="0" smtClean="0"/>
              <a:t>Composition Prediction Gaps</a:t>
            </a:r>
            <a:endParaRPr lang="en-US" sz="3200" dirty="0"/>
          </a:p>
        </p:txBody>
      </p:sp>
      <p:sp>
        <p:nvSpPr>
          <p:cNvPr id="3" name="Content Placeholder 2"/>
          <p:cNvSpPr>
            <a:spLocks noGrp="1"/>
          </p:cNvSpPr>
          <p:nvPr>
            <p:ph idx="1"/>
          </p:nvPr>
        </p:nvSpPr>
        <p:spPr>
          <a:xfrm>
            <a:off x="247650" y="1462138"/>
            <a:ext cx="8762999" cy="4602163"/>
          </a:xfrm>
        </p:spPr>
        <p:txBody>
          <a:bodyPr/>
          <a:lstStyle/>
          <a:p>
            <a:pPr lvl="0"/>
            <a:r>
              <a:rPr lang="en-US" sz="2000" dirty="0" smtClean="0"/>
              <a:t>GFS </a:t>
            </a:r>
            <a:r>
              <a:rPr lang="en-US" sz="2000" dirty="0"/>
              <a:t>microphysical and cloud parameterization schemes </a:t>
            </a:r>
            <a:r>
              <a:rPr lang="en-US" sz="2000" dirty="0" smtClean="0"/>
              <a:t>currently do </a:t>
            </a:r>
            <a:r>
              <a:rPr lang="en-US" sz="2000" dirty="0"/>
              <a:t>not </a:t>
            </a:r>
            <a:r>
              <a:rPr lang="en-US" sz="2000" dirty="0" smtClean="0"/>
              <a:t>use predicted </a:t>
            </a:r>
            <a:r>
              <a:rPr lang="en-US" sz="2000" dirty="0"/>
              <a:t>aerosols  </a:t>
            </a:r>
          </a:p>
          <a:p>
            <a:endParaRPr lang="en-US" sz="2000" dirty="0" smtClean="0"/>
          </a:p>
          <a:p>
            <a:r>
              <a:rPr lang="en-US" sz="2000" dirty="0" smtClean="0"/>
              <a:t>Addition </a:t>
            </a:r>
            <a:r>
              <a:rPr lang="en-US" sz="2000" dirty="0"/>
              <a:t>of aerosol effects </a:t>
            </a:r>
            <a:r>
              <a:rPr lang="en-US" sz="2000" dirty="0" smtClean="0"/>
              <a:t>has a potential to improve global </a:t>
            </a:r>
            <a:r>
              <a:rPr lang="en-US" sz="2000" dirty="0"/>
              <a:t>precipitation distribution and cloud properties</a:t>
            </a:r>
          </a:p>
          <a:p>
            <a:pPr fontAlgn="auto">
              <a:spcBef>
                <a:spcPts val="0"/>
              </a:spcBef>
              <a:spcAft>
                <a:spcPts val="0"/>
              </a:spcAft>
              <a:buFont typeface="Arial" panose="020B0604020202020204" pitchFamily="34" charset="0"/>
              <a:buChar char="•"/>
            </a:pPr>
            <a:endParaRPr lang="en-US" sz="2000" dirty="0" smtClean="0"/>
          </a:p>
          <a:p>
            <a:pPr lvl="0" fontAlgn="auto">
              <a:spcBef>
                <a:spcPts val="0"/>
              </a:spcBef>
              <a:spcAft>
                <a:spcPts val="0"/>
              </a:spcAft>
              <a:buFont typeface="Arial" panose="020B0604020202020204" pitchFamily="34" charset="0"/>
              <a:buChar char="•"/>
            </a:pPr>
            <a:r>
              <a:rPr lang="en-US" sz="2000" dirty="0" smtClean="0"/>
              <a:t>Inclusion </a:t>
            </a:r>
            <a:r>
              <a:rPr lang="en-US" sz="2000" dirty="0"/>
              <a:t>of anthropogenic aerosols, nitrates and secondary organic </a:t>
            </a:r>
            <a:r>
              <a:rPr lang="en-US" sz="2000" dirty="0" smtClean="0"/>
              <a:t>aerosols</a:t>
            </a:r>
          </a:p>
          <a:p>
            <a:pPr lvl="0" fontAlgn="auto">
              <a:spcBef>
                <a:spcPts val="0"/>
              </a:spcBef>
              <a:spcAft>
                <a:spcPts val="0"/>
              </a:spcAft>
              <a:buFont typeface="Arial" panose="020B0604020202020204" pitchFamily="34" charset="0"/>
              <a:buChar char="•"/>
            </a:pPr>
            <a:endParaRPr lang="en-US" sz="2000" dirty="0" smtClean="0"/>
          </a:p>
          <a:p>
            <a:pPr lvl="0" fontAlgn="auto">
              <a:spcBef>
                <a:spcPts val="0"/>
              </a:spcBef>
              <a:spcAft>
                <a:spcPts val="0"/>
              </a:spcAft>
              <a:buFont typeface="Arial" panose="020B0604020202020204" pitchFamily="34" charset="0"/>
              <a:buChar char="•"/>
            </a:pPr>
            <a:r>
              <a:rPr lang="en-US" sz="2000" dirty="0" smtClean="0"/>
              <a:t>Improved biomass burning emissions</a:t>
            </a:r>
          </a:p>
          <a:p>
            <a:pPr lvl="0" fontAlgn="auto">
              <a:spcBef>
                <a:spcPts val="0"/>
              </a:spcBef>
              <a:spcAft>
                <a:spcPts val="0"/>
              </a:spcAft>
              <a:buFont typeface="Arial" panose="020B0604020202020204" pitchFamily="34" charset="0"/>
              <a:buChar char="•"/>
            </a:pPr>
            <a:endParaRPr lang="en-US" sz="2000" dirty="0"/>
          </a:p>
          <a:p>
            <a:pPr lvl="0" fontAlgn="auto">
              <a:spcBef>
                <a:spcPts val="0"/>
              </a:spcBef>
              <a:spcAft>
                <a:spcPts val="0"/>
              </a:spcAft>
              <a:buFont typeface="Arial" panose="020B0604020202020204" pitchFamily="34" charset="0"/>
              <a:buChar char="•"/>
            </a:pPr>
            <a:r>
              <a:rPr lang="en-US" sz="2000" dirty="0"/>
              <a:t>Use of predicted </a:t>
            </a:r>
            <a:r>
              <a:rPr lang="en-US" sz="2000" dirty="0" smtClean="0"/>
              <a:t>aerosols </a:t>
            </a:r>
            <a:r>
              <a:rPr lang="en-US" sz="2000" dirty="0"/>
              <a:t>in </a:t>
            </a:r>
            <a:r>
              <a:rPr lang="en-US" sz="2000" dirty="0" smtClean="0"/>
              <a:t>radiation and assimilation </a:t>
            </a:r>
            <a:r>
              <a:rPr lang="en-US" sz="2000" dirty="0"/>
              <a:t>of </a:t>
            </a:r>
            <a:r>
              <a:rPr lang="en-US" sz="2000" dirty="0" smtClean="0"/>
              <a:t>satellite radiances</a:t>
            </a:r>
          </a:p>
          <a:p>
            <a:pPr lvl="0" fontAlgn="auto">
              <a:spcBef>
                <a:spcPts val="0"/>
              </a:spcBef>
              <a:spcAft>
                <a:spcPts val="0"/>
              </a:spcAft>
              <a:buFont typeface="Arial" panose="020B0604020202020204" pitchFamily="34" charset="0"/>
              <a:buChar char="•"/>
            </a:pPr>
            <a:endParaRPr lang="en-US" sz="2000" dirty="0" smtClean="0"/>
          </a:p>
          <a:p>
            <a:pPr lvl="0" fontAlgn="auto">
              <a:spcBef>
                <a:spcPts val="0"/>
              </a:spcBef>
              <a:spcAft>
                <a:spcPts val="0"/>
              </a:spcAft>
              <a:buFont typeface="Arial" panose="020B0604020202020204" pitchFamily="34" charset="0"/>
              <a:buChar char="•"/>
            </a:pPr>
            <a:r>
              <a:rPr lang="en-US" sz="2000" dirty="0" smtClean="0"/>
              <a:t>Inclusion of gas phase tropospheric chemistry</a:t>
            </a:r>
          </a:p>
          <a:p>
            <a:pPr lvl="0" fontAlgn="auto">
              <a:spcBef>
                <a:spcPts val="0"/>
              </a:spcBef>
              <a:spcAft>
                <a:spcPts val="0"/>
              </a:spcAft>
              <a:buFont typeface="Arial" panose="020B0604020202020204" pitchFamily="34" charset="0"/>
              <a:buChar char="•"/>
            </a:pPr>
            <a:endParaRPr lang="en-US" sz="2000" dirty="0"/>
          </a:p>
          <a:p>
            <a:pPr lvl="0" fontAlgn="auto">
              <a:spcBef>
                <a:spcPts val="0"/>
              </a:spcBef>
              <a:spcAft>
                <a:spcPts val="0"/>
              </a:spcAft>
              <a:buFont typeface="Arial" panose="020B0604020202020204" pitchFamily="34" charset="0"/>
              <a:buChar char="•"/>
            </a:pPr>
            <a:endParaRPr lang="en-US" sz="2000" dirty="0" smtClean="0"/>
          </a:p>
          <a:p>
            <a:pPr fontAlgn="auto">
              <a:spcBef>
                <a:spcPts val="0"/>
              </a:spcBef>
              <a:spcAft>
                <a:spcPts val="0"/>
              </a:spcAft>
              <a:buFont typeface="Arial" panose="020B0604020202020204" pitchFamily="34" charset="0"/>
              <a:buChar char="•"/>
            </a:pPr>
            <a:endParaRPr lang="en-US" sz="2400" dirty="0"/>
          </a:p>
          <a:p>
            <a:pPr lvl="0"/>
            <a:endParaRPr lang="en-US" sz="2400" dirty="0" smtClean="0"/>
          </a:p>
          <a:p>
            <a:pPr marL="400050" defTabSz="912813">
              <a:spcAft>
                <a:spcPts val="1800"/>
              </a:spcAft>
              <a:buFont typeface="Arial" panose="020B0604020202020204" pitchFamily="34" charset="0"/>
              <a:buChar char="•"/>
              <a:defRPr/>
            </a:pPr>
            <a:endParaRPr lang="en-US" sz="2400" dirty="0">
              <a:solidFill>
                <a:srgbClr val="FF0000"/>
              </a:solidFill>
            </a:endParaRPr>
          </a:p>
        </p:txBody>
      </p:sp>
    </p:spTree>
    <p:extLst>
      <p:ext uri="{BB962C8B-B14F-4D97-AF65-F5344CB8AC3E}">
        <p14:creationId xmlns:p14="http://schemas.microsoft.com/office/powerpoint/2010/main" val="1360476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263" y="393612"/>
            <a:ext cx="8140047" cy="510852"/>
          </a:xfrm>
        </p:spPr>
        <p:txBody>
          <a:bodyPr/>
          <a:lstStyle/>
          <a:p>
            <a:r>
              <a:rPr lang="en-US" sz="3100" dirty="0" smtClean="0">
                <a:solidFill>
                  <a:schemeClr val="tx1"/>
                </a:solidFill>
              </a:rPr>
              <a:t>NGGPS Aerosol and Atm Composition </a:t>
            </a:r>
            <a:br>
              <a:rPr lang="en-US" sz="3100" dirty="0" smtClean="0">
                <a:solidFill>
                  <a:schemeClr val="tx1"/>
                </a:solidFill>
              </a:rPr>
            </a:br>
            <a:r>
              <a:rPr lang="en-US" sz="3100" dirty="0" smtClean="0">
                <a:solidFill>
                  <a:schemeClr val="tx1"/>
                </a:solidFill>
              </a:rPr>
              <a:t>Development in Progress</a:t>
            </a:r>
            <a:endParaRPr lang="en-US" sz="3100" dirty="0">
              <a:solidFill>
                <a:schemeClr val="tx1"/>
              </a:solidFill>
            </a:endParaRPr>
          </a:p>
        </p:txBody>
      </p:sp>
      <p:sp>
        <p:nvSpPr>
          <p:cNvPr id="3" name="Content Placeholder 2"/>
          <p:cNvSpPr>
            <a:spLocks noGrp="1"/>
          </p:cNvSpPr>
          <p:nvPr>
            <p:ph idx="1"/>
          </p:nvPr>
        </p:nvSpPr>
        <p:spPr>
          <a:xfrm>
            <a:off x="76200" y="1314430"/>
            <a:ext cx="9020175" cy="5189995"/>
          </a:xfrm>
        </p:spPr>
        <p:txBody>
          <a:bodyPr/>
          <a:lstStyle/>
          <a:p>
            <a:pPr>
              <a:buFont typeface="Arial" panose="020B0604020202020204" pitchFamily="34" charset="0"/>
              <a:buChar char="•"/>
            </a:pPr>
            <a:r>
              <a:rPr lang="en-US" sz="2000" b="0" dirty="0" smtClean="0">
                <a:effectLst/>
              </a:rPr>
              <a:t>Paul </a:t>
            </a:r>
            <a:r>
              <a:rPr lang="en-US" sz="2000" b="0" dirty="0" err="1">
                <a:effectLst/>
              </a:rPr>
              <a:t>Ginoux</a:t>
            </a:r>
            <a:r>
              <a:rPr lang="en-US" sz="2000" b="0" dirty="0">
                <a:effectLst/>
              </a:rPr>
              <a:t> (NOAA GFDL) </a:t>
            </a:r>
            <a:endParaRPr lang="en-US" sz="2000" b="0" dirty="0" smtClean="0">
              <a:effectLst/>
            </a:endParaRPr>
          </a:p>
          <a:p>
            <a:pPr marL="628650" lvl="1" indent="-228600"/>
            <a:r>
              <a:rPr lang="en-US" sz="2000" b="0" dirty="0" smtClean="0">
                <a:effectLst/>
                <a:ea typeface="Calibri"/>
                <a:cs typeface="Times New Roman"/>
              </a:rPr>
              <a:t>Implementation </a:t>
            </a:r>
            <a:r>
              <a:rPr lang="en-US" sz="2000" b="0" dirty="0">
                <a:effectLst/>
                <a:ea typeface="Calibri"/>
                <a:cs typeface="Times New Roman"/>
              </a:rPr>
              <a:t>and </a:t>
            </a:r>
            <a:r>
              <a:rPr lang="en-US" sz="2000" b="0" dirty="0" smtClean="0">
                <a:effectLst/>
                <a:ea typeface="Calibri"/>
                <a:cs typeface="Times New Roman"/>
              </a:rPr>
              <a:t>Testing </a:t>
            </a:r>
            <a:r>
              <a:rPr lang="en-US" sz="2000" b="0" dirty="0">
                <a:effectLst/>
                <a:ea typeface="Calibri"/>
                <a:cs typeface="Times New Roman"/>
              </a:rPr>
              <a:t>of </a:t>
            </a:r>
            <a:r>
              <a:rPr lang="en-US" sz="2000" b="0" dirty="0" smtClean="0">
                <a:effectLst/>
                <a:ea typeface="Calibri"/>
                <a:cs typeface="Times New Roman"/>
              </a:rPr>
              <a:t>Regional </a:t>
            </a:r>
            <a:r>
              <a:rPr lang="en-US" sz="2000" b="0" dirty="0">
                <a:effectLst/>
                <a:ea typeface="Calibri"/>
                <a:cs typeface="Times New Roman"/>
              </a:rPr>
              <a:t>and </a:t>
            </a:r>
            <a:r>
              <a:rPr lang="en-US" sz="2000" b="0" dirty="0" smtClean="0">
                <a:effectLst/>
                <a:ea typeface="Calibri"/>
                <a:cs typeface="Times New Roman"/>
              </a:rPr>
              <a:t>Global Dust Forecasting</a:t>
            </a:r>
          </a:p>
          <a:p>
            <a:pPr>
              <a:buFont typeface="Arial" panose="020B0604020202020204" pitchFamily="34" charset="0"/>
              <a:buChar char="•"/>
            </a:pPr>
            <a:r>
              <a:rPr lang="en-US" sz="2000" b="0" dirty="0">
                <a:effectLst/>
                <a:ea typeface="Calibri"/>
                <a:cs typeface="Arial" panose="020B0604020202020204" pitchFamily="34" charset="0"/>
              </a:rPr>
              <a:t>Sarah Lu (SUNY </a:t>
            </a:r>
            <a:r>
              <a:rPr lang="en-US" sz="2000" b="0" dirty="0" smtClean="0">
                <a:effectLst/>
                <a:ea typeface="Calibri"/>
                <a:cs typeface="Arial" panose="020B0604020202020204" pitchFamily="34" charset="0"/>
              </a:rPr>
              <a:t>Albany)</a:t>
            </a:r>
          </a:p>
          <a:p>
            <a:pPr marL="628650" lvl="1" indent="-228600"/>
            <a:r>
              <a:rPr lang="en-US" sz="2000" b="0" dirty="0" smtClean="0">
                <a:solidFill>
                  <a:srgbClr val="000000"/>
                </a:solidFill>
                <a:effectLst/>
                <a:ea typeface="Times New Roman"/>
                <a:cs typeface="Times New Roman"/>
              </a:rPr>
              <a:t>Investigation </a:t>
            </a:r>
            <a:r>
              <a:rPr lang="en-US" sz="2000" b="0" dirty="0">
                <a:solidFill>
                  <a:srgbClr val="000000"/>
                </a:solidFill>
                <a:effectLst/>
                <a:ea typeface="Times New Roman"/>
                <a:cs typeface="Times New Roman"/>
              </a:rPr>
              <a:t>of Aerosol Effects on Weather Forecast using NCEP Global Forecast </a:t>
            </a:r>
            <a:r>
              <a:rPr lang="en-US" sz="2000" b="0" dirty="0" smtClean="0">
                <a:solidFill>
                  <a:srgbClr val="000000"/>
                </a:solidFill>
                <a:effectLst/>
                <a:ea typeface="Times New Roman"/>
                <a:cs typeface="Times New Roman"/>
              </a:rPr>
              <a:t>System – radiative effects</a:t>
            </a:r>
          </a:p>
          <a:p>
            <a:pPr marL="628650" lvl="1" indent="-228600"/>
            <a:r>
              <a:rPr lang="en-US" sz="2000" b="0" dirty="0">
                <a:solidFill>
                  <a:sysClr val="windowText" lastClr="000000"/>
                </a:solidFill>
                <a:effectLst/>
              </a:rPr>
              <a:t>Improving Cloud Microphysics and Their Interactions with Aerosols in the </a:t>
            </a:r>
            <a:r>
              <a:rPr lang="en-US" sz="2000" b="0" dirty="0" smtClean="0">
                <a:solidFill>
                  <a:sysClr val="windowText" lastClr="000000"/>
                </a:solidFill>
                <a:effectLst/>
              </a:rPr>
              <a:t>NCEP Global Models (</a:t>
            </a:r>
            <a:r>
              <a:rPr lang="en-US" sz="2000" b="0" i="1" dirty="0" smtClean="0">
                <a:solidFill>
                  <a:sysClr val="windowText" lastClr="000000"/>
                </a:solidFill>
                <a:effectLst/>
              </a:rPr>
              <a:t>co-funded with CPO</a:t>
            </a:r>
            <a:r>
              <a:rPr lang="en-US" sz="2000" b="0" dirty="0" smtClean="0">
                <a:solidFill>
                  <a:sysClr val="windowText" lastClr="000000"/>
                </a:solidFill>
                <a:effectLst/>
              </a:rPr>
              <a:t>)</a:t>
            </a:r>
            <a:endParaRPr lang="en-US" sz="2000" b="0" dirty="0" smtClean="0">
              <a:solidFill>
                <a:srgbClr val="FF0000"/>
              </a:solidFill>
              <a:effectLst/>
            </a:endParaRPr>
          </a:p>
          <a:p>
            <a:pPr>
              <a:buFont typeface="Arial" panose="020B0604020202020204" pitchFamily="34" charset="0"/>
              <a:buChar char="•"/>
            </a:pPr>
            <a:r>
              <a:rPr lang="en-US" sz="2000" b="0" dirty="0" err="1" smtClean="0">
                <a:effectLst/>
                <a:ea typeface="Calibri"/>
                <a:cs typeface="Arial" panose="020B0604020202020204" pitchFamily="34" charset="0"/>
              </a:rPr>
              <a:t>Zhanqing</a:t>
            </a:r>
            <a:r>
              <a:rPr lang="en-US" sz="2000" b="0" dirty="0" smtClean="0">
                <a:effectLst/>
                <a:ea typeface="Calibri"/>
                <a:cs typeface="Arial" panose="020B0604020202020204" pitchFamily="34" charset="0"/>
              </a:rPr>
              <a:t> Li (Univ. of MD)</a:t>
            </a:r>
          </a:p>
          <a:p>
            <a:pPr marL="742950" lvl="1" indent="-342900">
              <a:buFont typeface="Arial" panose="020B0604020202020204" pitchFamily="34" charset="0"/>
              <a:buChar char="•"/>
            </a:pPr>
            <a:r>
              <a:rPr lang="en-US" sz="2000" b="0" dirty="0" smtClean="0">
                <a:solidFill>
                  <a:srgbClr val="000000"/>
                </a:solidFill>
                <a:effectLst/>
                <a:ea typeface="Times New Roman"/>
                <a:cs typeface="Times New Roman"/>
              </a:rPr>
              <a:t>Evaluating </a:t>
            </a:r>
            <a:r>
              <a:rPr lang="en-US" sz="2000" b="0" dirty="0">
                <a:solidFill>
                  <a:srgbClr val="000000"/>
                </a:solidFill>
                <a:effectLst/>
                <a:ea typeface="Times New Roman"/>
                <a:cs typeface="Times New Roman"/>
              </a:rPr>
              <a:t>the Impact of Cloud-Aerosol-Precipitation Interaction (CAPI) Schemes on Rainfall Forecast in the </a:t>
            </a:r>
            <a:r>
              <a:rPr lang="en-US" sz="2000" b="0" dirty="0" smtClean="0">
                <a:solidFill>
                  <a:srgbClr val="000000"/>
                </a:solidFill>
                <a:effectLst/>
                <a:ea typeface="Times New Roman"/>
                <a:cs typeface="Times New Roman"/>
              </a:rPr>
              <a:t>NGGPS</a:t>
            </a:r>
            <a:endParaRPr lang="en-US" sz="2000" dirty="0">
              <a:solidFill>
                <a:srgbClr val="000000"/>
              </a:solidFill>
              <a:ea typeface="Times New Roman"/>
              <a:cs typeface="Times New Roman"/>
            </a:endParaRPr>
          </a:p>
          <a:p>
            <a:pPr>
              <a:buFont typeface="Arial" panose="020B0604020202020204" pitchFamily="34" charset="0"/>
              <a:buChar char="•"/>
            </a:pPr>
            <a:r>
              <a:rPr lang="en-US" sz="2000" dirty="0"/>
              <a:t>Georg Grell (NOAA/ESRL/GSD)</a:t>
            </a:r>
          </a:p>
          <a:p>
            <a:pPr marL="628650" lvl="1" indent="-228600"/>
            <a:r>
              <a:rPr lang="en-US" sz="2000" dirty="0">
                <a:ea typeface="Calibri"/>
                <a:cs typeface="Times New Roman"/>
              </a:rPr>
              <a:t>Using Advanced Photochemical and Aerosol Modules to Verify the Applicability of GOCART Aerosol Modules within Global Weather Prediction Models</a:t>
            </a:r>
          </a:p>
          <a:p>
            <a:pPr marL="628650" lvl="1" indent="-228600"/>
            <a:r>
              <a:rPr lang="en-US" sz="2000" dirty="0">
                <a:ea typeface="Calibri"/>
                <a:cs typeface="Times New Roman"/>
              </a:rPr>
              <a:t>Developing a Unified Online Air Quality Forecasting System Based on CMAQ and NGGPS </a:t>
            </a:r>
            <a:r>
              <a:rPr lang="en-US" sz="2000" dirty="0" smtClean="0">
                <a:ea typeface="Calibri"/>
                <a:cs typeface="Times New Roman"/>
              </a:rPr>
              <a:t>(</a:t>
            </a:r>
            <a:r>
              <a:rPr lang="en-US" sz="2000" i="1" dirty="0" smtClean="0">
                <a:ea typeface="Calibri"/>
                <a:cs typeface="Times New Roman"/>
              </a:rPr>
              <a:t>co-funded with USWRP</a:t>
            </a:r>
            <a:r>
              <a:rPr lang="en-US" sz="2000" dirty="0" smtClean="0">
                <a:ea typeface="Calibri"/>
                <a:cs typeface="Times New Roman"/>
              </a:rPr>
              <a:t>) - </a:t>
            </a:r>
            <a:r>
              <a:rPr lang="en-US" sz="2000" dirty="0" smtClean="0">
                <a:solidFill>
                  <a:srgbClr val="3366FF"/>
                </a:solidFill>
                <a:ea typeface="Calibri"/>
                <a:cs typeface="Times New Roman"/>
              </a:rPr>
              <a:t>New</a:t>
            </a:r>
            <a:endParaRPr lang="en-US" sz="2000" dirty="0">
              <a:solidFill>
                <a:srgbClr val="3366FF"/>
              </a:solidFill>
              <a:ea typeface="Calibri"/>
              <a:cs typeface="Times New Roman"/>
            </a:endParaRPr>
          </a:p>
        </p:txBody>
      </p:sp>
    </p:spTree>
    <p:extLst>
      <p:ext uri="{BB962C8B-B14F-4D97-AF65-F5344CB8AC3E}">
        <p14:creationId xmlns:p14="http://schemas.microsoft.com/office/powerpoint/2010/main" val="3189944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7598"/>
            <a:ext cx="6934200" cy="1147802"/>
          </a:xfrm>
        </p:spPr>
        <p:txBody>
          <a:bodyPr/>
          <a:lstStyle/>
          <a:p>
            <a:r>
              <a:rPr lang="en-US" sz="2400" dirty="0"/>
              <a:t>Implementation and testing of regional and global dust forecasting</a:t>
            </a:r>
            <a:br>
              <a:rPr lang="en-US" sz="2400" dirty="0"/>
            </a:br>
            <a:endParaRPr lang="en-US" sz="2400" dirty="0"/>
          </a:p>
        </p:txBody>
      </p:sp>
      <p:sp>
        <p:nvSpPr>
          <p:cNvPr id="5" name="Title 1"/>
          <p:cNvSpPr txBox="1">
            <a:spLocks/>
          </p:cNvSpPr>
          <p:nvPr/>
        </p:nvSpPr>
        <p:spPr>
          <a:xfrm>
            <a:off x="685800" y="1295400"/>
            <a:ext cx="8183880" cy="420387"/>
          </a:xfrm>
          <a:prstGeom prst="rect">
            <a:avLst/>
          </a:prstGeom>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1400" i="1" dirty="0" smtClean="0"/>
              <a:t>Paul Ginoux, NOAA GFDL</a:t>
            </a:r>
            <a:endParaRPr lang="en-US" sz="1400" i="1" dirty="0"/>
          </a:p>
        </p:txBody>
      </p:sp>
      <p:sp>
        <p:nvSpPr>
          <p:cNvPr id="7" name="Content Placeholder 2"/>
          <p:cNvSpPr txBox="1">
            <a:spLocks/>
          </p:cNvSpPr>
          <p:nvPr/>
        </p:nvSpPr>
        <p:spPr>
          <a:xfrm>
            <a:off x="523239" y="1715787"/>
            <a:ext cx="5092369" cy="23622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lang="en-US" sz="1800" dirty="0" smtClean="0">
                <a:solidFill>
                  <a:sysClr val="windowText" lastClr="000000"/>
                </a:solidFill>
                <a:latin typeface="Perpetua"/>
              </a:rPr>
              <a:t>Develop and evaluate high resolution satellite based dust source inventory (</a:t>
            </a:r>
            <a:r>
              <a:rPr lang="en-US" sz="1800" dirty="0" err="1" smtClean="0">
                <a:solidFill>
                  <a:sysClr val="windowText" lastClr="000000"/>
                </a:solidFill>
                <a:latin typeface="Perpetua"/>
              </a:rPr>
              <a:t>Baddock</a:t>
            </a:r>
            <a:r>
              <a:rPr lang="en-US" sz="1800" dirty="0" smtClean="0">
                <a:solidFill>
                  <a:sysClr val="windowText" lastClr="000000"/>
                </a:solidFill>
                <a:latin typeface="Perpetua"/>
              </a:rPr>
              <a:t> et al., 2015) </a:t>
            </a: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lang="en-US" sz="1800" dirty="0" smtClean="0">
                <a:solidFill>
                  <a:sysClr val="windowText" lastClr="000000"/>
                </a:solidFill>
                <a:latin typeface="Perpetua"/>
              </a:rPr>
              <a:t>Derive velocity threshold of wind erosion, key parameter of dust emission (Ginoux and </a:t>
            </a:r>
            <a:r>
              <a:rPr lang="en-US" sz="1800" dirty="0" err="1" smtClean="0">
                <a:solidFill>
                  <a:sysClr val="windowText" lastClr="000000"/>
                </a:solidFill>
                <a:latin typeface="Perpetua"/>
              </a:rPr>
              <a:t>Deroubaix</a:t>
            </a:r>
            <a:r>
              <a:rPr lang="en-US" sz="1800" dirty="0" smtClean="0">
                <a:solidFill>
                  <a:sysClr val="windowText" lastClr="000000"/>
                </a:solidFill>
                <a:latin typeface="Perpetua"/>
              </a:rPr>
              <a:t>, 2016)</a:t>
            </a:r>
            <a:r>
              <a:rPr kumimoji="0" lang="en-US" sz="1800" b="0" i="0" u="none" strike="noStrike" kern="1200" cap="none" spc="0" normalizeH="0" noProof="0" dirty="0" smtClean="0">
                <a:ln>
                  <a:noFill/>
                </a:ln>
                <a:solidFill>
                  <a:sysClr val="windowText" lastClr="000000"/>
                </a:solidFill>
                <a:effectLst/>
                <a:uLnTx/>
                <a:uFillTx/>
                <a:latin typeface="Perpetua"/>
              </a:rPr>
              <a:t> </a:t>
            </a: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lang="en-US" sz="1800" baseline="0" dirty="0" smtClean="0">
                <a:solidFill>
                  <a:sysClr val="windowText" lastClr="000000"/>
                </a:solidFill>
                <a:latin typeface="Perpetua"/>
              </a:rPr>
              <a:t>Implement</a:t>
            </a:r>
            <a:r>
              <a:rPr lang="en-US" sz="1800" dirty="0" smtClean="0">
                <a:solidFill>
                  <a:sysClr val="windowText" lastClr="000000"/>
                </a:solidFill>
                <a:latin typeface="Perpetua"/>
              </a:rPr>
              <a:t> and test sources and emission schemes with NMMB-BSC global and regional simulations by comparing with observations (Perez et al., in preparation)</a:t>
            </a:r>
            <a:endParaRPr kumimoji="0" lang="en-US" sz="1800" b="0" i="0" u="none" strike="noStrike" kern="1200" cap="none" spc="0" normalizeH="0" baseline="0" noProof="0" dirty="0" smtClean="0">
              <a:ln>
                <a:noFill/>
              </a:ln>
              <a:solidFill>
                <a:sysClr val="windowText" lastClr="000000"/>
              </a:solidFill>
              <a:effectLst/>
              <a:uLnTx/>
              <a:uFillTx/>
              <a:latin typeface="Perpetua"/>
            </a:endParaRPr>
          </a:p>
        </p:txBody>
      </p:sp>
      <p:sp>
        <p:nvSpPr>
          <p:cNvPr id="8" name="TextBox 7"/>
          <p:cNvSpPr txBox="1"/>
          <p:nvPr/>
        </p:nvSpPr>
        <p:spPr>
          <a:xfrm>
            <a:off x="381000" y="4473476"/>
            <a:ext cx="5334000" cy="2215991"/>
          </a:xfrm>
          <a:prstGeom prst="rect">
            <a:avLst/>
          </a:prstGeom>
          <a:solidFill>
            <a:srgbClr val="EEECE1"/>
          </a:solidFill>
          <a:ln>
            <a:solidFill>
              <a:srgbClr val="4F81BD"/>
            </a:solidFill>
          </a:ln>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endParaRPr lang="en-US" kern="0" dirty="0" smtClean="0">
              <a:solidFill>
                <a:prstClr val="black"/>
              </a:solidFill>
              <a:latin typeface="Perpetua"/>
            </a:endParaRP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1800" kern="0" dirty="0" smtClean="0">
                <a:solidFill>
                  <a:prstClr val="black"/>
                </a:solidFill>
                <a:latin typeface="Perpetua"/>
              </a:rPr>
              <a:t>NMMB-BSC has been imported and compiled on Gaea</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1800" kern="0" dirty="0" smtClean="0">
                <a:solidFill>
                  <a:prstClr val="black"/>
                </a:solidFill>
                <a:latin typeface="Perpetua"/>
              </a:rPr>
              <a:t>Emission and removal processes have been improved</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1800" kern="0" dirty="0">
                <a:solidFill>
                  <a:prstClr val="black"/>
                </a:solidFill>
                <a:latin typeface="Perpetua"/>
              </a:rPr>
              <a:t>S</a:t>
            </a:r>
            <a:r>
              <a:rPr lang="en-US" sz="1800" kern="0" dirty="0" smtClean="0">
                <a:solidFill>
                  <a:prstClr val="black"/>
                </a:solidFill>
                <a:latin typeface="Perpetua"/>
              </a:rPr>
              <a:t>imulations performed on Gaea using 248 CPU: </a:t>
            </a:r>
          </a:p>
          <a:p>
            <a:pPr marL="742950" lvl="1" indent="-285750">
              <a:buFont typeface="Arial"/>
              <a:buChar char="•"/>
              <a:defRPr/>
            </a:pPr>
            <a:r>
              <a:rPr lang="en-US" sz="1800" kern="0" dirty="0" smtClean="0">
                <a:solidFill>
                  <a:prstClr val="black"/>
                </a:solidFill>
                <a:latin typeface="Perpetua"/>
              </a:rPr>
              <a:t>Testing with global 1x1 degree for 2012</a:t>
            </a:r>
          </a:p>
          <a:p>
            <a:pPr marL="742950" lvl="1" indent="-285750">
              <a:buFont typeface="Arial"/>
              <a:buChar char="•"/>
              <a:defRPr/>
            </a:pPr>
            <a:r>
              <a:rPr lang="en-US" sz="1800" kern="0" dirty="0" smtClean="0">
                <a:solidFill>
                  <a:prstClr val="black"/>
                </a:solidFill>
                <a:latin typeface="Perpetua"/>
              </a:rPr>
              <a:t>Case study of Syrian </a:t>
            </a:r>
            <a:r>
              <a:rPr lang="en-US" sz="1800" kern="0" dirty="0" err="1" smtClean="0">
                <a:solidFill>
                  <a:prstClr val="black"/>
                </a:solidFill>
                <a:latin typeface="Perpetua"/>
              </a:rPr>
              <a:t>haboob</a:t>
            </a:r>
            <a:r>
              <a:rPr lang="en-US" sz="1800" kern="0" dirty="0">
                <a:solidFill>
                  <a:prstClr val="black"/>
                </a:solidFill>
                <a:latin typeface="Perpetua"/>
              </a:rPr>
              <a:t> </a:t>
            </a:r>
            <a:r>
              <a:rPr lang="en-US" sz="1800" kern="0" dirty="0" smtClean="0">
                <a:solidFill>
                  <a:prstClr val="black"/>
                </a:solidFill>
                <a:latin typeface="Perpetua"/>
              </a:rPr>
              <a:t>with 2x2 km Sept 2015</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1800" kern="0" dirty="0" smtClean="0">
                <a:solidFill>
                  <a:prstClr val="black"/>
                </a:solidFill>
                <a:latin typeface="Perpetua"/>
              </a:rPr>
              <a:t>Post processing done on GFDL cluster using python</a:t>
            </a:r>
            <a:endParaRPr lang="en-US" sz="1800" kern="0" dirty="0">
              <a:solidFill>
                <a:prstClr val="black"/>
              </a:solidFill>
              <a:latin typeface="Perpetua"/>
            </a:endParaRPr>
          </a:p>
          <a:p>
            <a:pPr marR="0" lvl="0"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baseline="0" noProof="0" dirty="0" smtClean="0">
              <a:ln>
                <a:noFill/>
              </a:ln>
              <a:solidFill>
                <a:prstClr val="black"/>
              </a:solidFill>
              <a:effectLst/>
              <a:uLnTx/>
              <a:uFillTx/>
              <a:latin typeface="Perpetua"/>
            </a:endParaRPr>
          </a:p>
        </p:txBody>
      </p:sp>
      <p:sp>
        <p:nvSpPr>
          <p:cNvPr id="10" name="Rectangle 9"/>
          <p:cNvSpPr/>
          <p:nvPr/>
        </p:nvSpPr>
        <p:spPr>
          <a:xfrm>
            <a:off x="5932951" y="1692960"/>
            <a:ext cx="2753136" cy="4817175"/>
          </a:xfrm>
          <a:prstGeom prst="rect">
            <a:avLst/>
          </a:prstGeom>
          <a:noFill/>
          <a:ln w="127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Perpetua"/>
              <a:ea typeface="+mn-ea"/>
              <a:cs typeface="+mn-cs"/>
            </a:endParaRPr>
          </a:p>
        </p:txBody>
      </p:sp>
      <p:pic>
        <p:nvPicPr>
          <p:cNvPr id="13" name="Picture 12" descr="paper-2.png"/>
          <p:cNvPicPr>
            <a:picLocks noChangeAspect="1"/>
          </p:cNvPicPr>
          <p:nvPr/>
        </p:nvPicPr>
        <p:blipFill rotWithShape="1">
          <a:blip r:embed="rId3" cstate="print">
            <a:extLst>
              <a:ext uri="{28A0092B-C50C-407E-A947-70E740481C1C}">
                <a14:useLocalDpi xmlns:a14="http://schemas.microsoft.com/office/drawing/2010/main" val="0"/>
              </a:ext>
            </a:extLst>
          </a:blip>
          <a:srcRect l="52576" t="10913" r="8374" b="67609"/>
          <a:stretch/>
        </p:blipFill>
        <p:spPr>
          <a:xfrm>
            <a:off x="6039678" y="4550067"/>
            <a:ext cx="2514600" cy="1824818"/>
          </a:xfrm>
          <a:prstGeom prst="rect">
            <a:avLst/>
          </a:prstGeom>
        </p:spPr>
      </p:pic>
      <p:pic>
        <p:nvPicPr>
          <p:cNvPr id="14" name="Picture 13" descr="paper-2.png"/>
          <p:cNvPicPr>
            <a:picLocks noChangeAspect="1"/>
          </p:cNvPicPr>
          <p:nvPr/>
        </p:nvPicPr>
        <p:blipFill rotWithShape="1">
          <a:blip r:embed="rId4" cstate="print">
            <a:extLst>
              <a:ext uri="{28A0092B-C50C-407E-A947-70E740481C1C}">
                <a14:useLocalDpi xmlns:a14="http://schemas.microsoft.com/office/drawing/2010/main" val="0"/>
              </a:ext>
            </a:extLst>
          </a:blip>
          <a:srcRect l="9722" t="13033" r="54283" b="67609"/>
          <a:stretch/>
        </p:blipFill>
        <p:spPr>
          <a:xfrm>
            <a:off x="6175512" y="2239616"/>
            <a:ext cx="2173357" cy="1542139"/>
          </a:xfrm>
          <a:prstGeom prst="rect">
            <a:avLst/>
          </a:prstGeom>
        </p:spPr>
      </p:pic>
      <p:sp>
        <p:nvSpPr>
          <p:cNvPr id="15" name="TextBox 14"/>
          <p:cNvSpPr txBox="1"/>
          <p:nvPr/>
        </p:nvSpPr>
        <p:spPr>
          <a:xfrm>
            <a:off x="5982929" y="1792366"/>
            <a:ext cx="2667000" cy="523220"/>
          </a:xfrm>
          <a:prstGeom prst="rect">
            <a:avLst/>
          </a:prstGeom>
          <a:solidFill>
            <a:schemeClr val="bg1"/>
          </a:solidFill>
        </p:spPr>
        <p:txBody>
          <a:bodyPr wrap="square" rtlCol="0">
            <a:spAutoFit/>
          </a:bodyPr>
          <a:lstStyle/>
          <a:p>
            <a:pPr algn="ctr"/>
            <a:r>
              <a:rPr lang="en-US" sz="1600" dirty="0" smtClean="0"/>
              <a:t>GOCART dust sources</a:t>
            </a:r>
          </a:p>
          <a:p>
            <a:pPr algn="ctr"/>
            <a:r>
              <a:rPr lang="en-US" sz="1200" dirty="0" smtClean="0"/>
              <a:t>Only natural</a:t>
            </a:r>
            <a:endParaRPr lang="en-US" sz="1200" dirty="0"/>
          </a:p>
        </p:txBody>
      </p:sp>
      <p:sp>
        <p:nvSpPr>
          <p:cNvPr id="16" name="TextBox 15"/>
          <p:cNvSpPr txBox="1"/>
          <p:nvPr/>
        </p:nvSpPr>
        <p:spPr>
          <a:xfrm>
            <a:off x="5963051" y="4068411"/>
            <a:ext cx="2703871" cy="523220"/>
          </a:xfrm>
          <a:prstGeom prst="rect">
            <a:avLst/>
          </a:prstGeom>
          <a:solidFill>
            <a:schemeClr val="bg1"/>
          </a:solidFill>
        </p:spPr>
        <p:txBody>
          <a:bodyPr wrap="square" rtlCol="0">
            <a:spAutoFit/>
          </a:bodyPr>
          <a:lstStyle/>
          <a:p>
            <a:pPr algn="ctr"/>
            <a:r>
              <a:rPr lang="en-US" sz="1600" dirty="0" smtClean="0"/>
              <a:t>MODIS based dust sources</a:t>
            </a:r>
            <a:endParaRPr lang="en-US" sz="1600" dirty="0"/>
          </a:p>
          <a:p>
            <a:pPr algn="ctr"/>
            <a:r>
              <a:rPr lang="en-US" sz="1200" dirty="0" smtClean="0"/>
              <a:t>natural &amp; agricultural</a:t>
            </a:r>
            <a:endParaRPr lang="en-US" sz="1200" dirty="0"/>
          </a:p>
        </p:txBody>
      </p:sp>
    </p:spTree>
    <p:extLst>
      <p:ext uri="{BB962C8B-B14F-4D97-AF65-F5344CB8AC3E}">
        <p14:creationId xmlns:p14="http://schemas.microsoft.com/office/powerpoint/2010/main" val="3899308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7598"/>
            <a:ext cx="6934200" cy="1147802"/>
          </a:xfrm>
        </p:spPr>
        <p:txBody>
          <a:bodyPr/>
          <a:lstStyle/>
          <a:p>
            <a:r>
              <a:rPr lang="en-US" sz="2400" dirty="0"/>
              <a:t>Implementation and testing of regional and global dust forecasting, </a:t>
            </a:r>
            <a:r>
              <a:rPr lang="en-US" sz="2400" dirty="0" smtClean="0"/>
              <a:t>cont. (1)</a:t>
            </a:r>
            <a:endParaRPr lang="en-US" sz="2400" dirty="0"/>
          </a:p>
        </p:txBody>
      </p:sp>
      <p:sp>
        <p:nvSpPr>
          <p:cNvPr id="5" name="Title 1"/>
          <p:cNvSpPr txBox="1">
            <a:spLocks/>
          </p:cNvSpPr>
          <p:nvPr/>
        </p:nvSpPr>
        <p:spPr>
          <a:xfrm>
            <a:off x="685800" y="1295400"/>
            <a:ext cx="8183880" cy="420387"/>
          </a:xfrm>
          <a:prstGeom prst="rect">
            <a:avLst/>
          </a:prstGeom>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1400" i="1" dirty="0" smtClean="0"/>
              <a:t>Paul Ginoux, NOAA GFDL</a:t>
            </a:r>
            <a:endParaRPr lang="en-US" sz="1400" i="1" dirty="0"/>
          </a:p>
        </p:txBody>
      </p:sp>
      <p:sp>
        <p:nvSpPr>
          <p:cNvPr id="7" name="Content Placeholder 2"/>
          <p:cNvSpPr txBox="1">
            <a:spLocks/>
          </p:cNvSpPr>
          <p:nvPr/>
        </p:nvSpPr>
        <p:spPr>
          <a:xfrm>
            <a:off x="523240" y="1715787"/>
            <a:ext cx="4937760" cy="23622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lang="en-US" sz="1800" dirty="0" smtClean="0">
                <a:solidFill>
                  <a:sysClr val="windowText" lastClr="000000"/>
                </a:solidFill>
                <a:latin typeface="Perpetua"/>
              </a:rPr>
              <a:t>Annual (2012) mean surface dust concentration comparison with University of Miami data</a:t>
            </a: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endParaRPr kumimoji="0" lang="en-US" sz="1800" b="0" i="0" u="none" strike="noStrike" kern="1200" cap="none" spc="0" normalizeH="0" baseline="0" noProof="0" dirty="0">
              <a:ln>
                <a:noFill/>
              </a:ln>
              <a:solidFill>
                <a:sysClr val="windowText" lastClr="000000"/>
              </a:solidFill>
              <a:effectLst/>
              <a:uLnTx/>
              <a:uFillTx/>
              <a:latin typeface="Perpetua"/>
            </a:endParaRP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endParaRPr lang="en-US" sz="1800" dirty="0" smtClean="0">
              <a:solidFill>
                <a:sysClr val="windowText" lastClr="000000"/>
              </a:solidFill>
              <a:latin typeface="Perpetua"/>
            </a:endParaRP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endParaRPr kumimoji="0" lang="en-US" sz="1800" b="0" i="0" u="none" strike="noStrike" kern="1200" cap="none" spc="0" normalizeH="0" baseline="0" noProof="0" dirty="0">
              <a:ln>
                <a:noFill/>
              </a:ln>
              <a:solidFill>
                <a:sysClr val="windowText" lastClr="000000"/>
              </a:solidFill>
              <a:effectLst/>
              <a:uLnTx/>
              <a:uFillTx/>
              <a:latin typeface="Perpetua"/>
            </a:endParaRPr>
          </a:p>
          <a:p>
            <a:pPr marL="0" marR="0" lvl="0" indent="0" algn="l" defTabSz="914400" rtl="0" eaLnBrk="1" fontAlgn="auto" latinLnBrk="0" hangingPunct="1">
              <a:lnSpc>
                <a:spcPct val="100000"/>
              </a:lnSpc>
              <a:spcBef>
                <a:spcPts val="580"/>
              </a:spcBef>
              <a:spcAft>
                <a:spcPts val="0"/>
              </a:spcAft>
              <a:buClr>
                <a:srgbClr val="4F81BD"/>
              </a:buClr>
              <a:buSzPct val="85000"/>
              <a:buNone/>
              <a:tabLst/>
              <a:defRPr/>
            </a:pPr>
            <a:endParaRPr lang="en-US" sz="1800" noProof="0" dirty="0">
              <a:solidFill>
                <a:sysClr val="windowText" lastClr="000000"/>
              </a:solidFill>
              <a:latin typeface="Perpetua"/>
            </a:endParaRPr>
          </a:p>
          <a:p>
            <a:pPr marL="0" marR="0" lvl="0" indent="0" algn="l" defTabSz="914400" rtl="0" eaLnBrk="1" fontAlgn="auto" latinLnBrk="0" hangingPunct="1">
              <a:lnSpc>
                <a:spcPct val="100000"/>
              </a:lnSpc>
              <a:spcBef>
                <a:spcPts val="580"/>
              </a:spcBef>
              <a:spcAft>
                <a:spcPts val="0"/>
              </a:spcAft>
              <a:buClr>
                <a:srgbClr val="4F81BD"/>
              </a:buClr>
              <a:buSzPct val="85000"/>
              <a:buNone/>
              <a:tabLst/>
              <a:defRPr/>
            </a:pPr>
            <a:endParaRPr kumimoji="0" lang="en-US" sz="1800" b="0" i="0" u="none" strike="noStrike" kern="1200" cap="none" spc="0" normalizeH="0" baseline="0" noProof="0" dirty="0">
              <a:ln>
                <a:noFill/>
              </a:ln>
              <a:solidFill>
                <a:sysClr val="windowText" lastClr="000000"/>
              </a:solidFill>
              <a:effectLst/>
              <a:uLnTx/>
              <a:uFillTx/>
              <a:latin typeface="Perpetua"/>
            </a:endParaRP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endParaRPr lang="en-US" sz="1800" dirty="0" smtClean="0">
              <a:solidFill>
                <a:sysClr val="windowText" lastClr="000000"/>
              </a:solidFill>
              <a:latin typeface="Perpetua"/>
            </a:endParaRP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Perpetua"/>
              </a:rPr>
              <a:t>Daily surface dust concentration for</a:t>
            </a:r>
            <a:r>
              <a:rPr kumimoji="0" lang="en-US" sz="1800" b="0" i="0" u="none" strike="noStrike" kern="1200" cap="none" spc="0" normalizeH="0" noProof="0" dirty="0" smtClean="0">
                <a:ln>
                  <a:noFill/>
                </a:ln>
                <a:solidFill>
                  <a:sysClr val="windowText" lastClr="000000"/>
                </a:solidFill>
                <a:effectLst/>
                <a:uLnTx/>
                <a:uFillTx/>
                <a:latin typeface="Perpetua"/>
              </a:rPr>
              <a:t> 2012</a:t>
            </a:r>
            <a:r>
              <a:rPr kumimoji="0" lang="en-US" sz="1800" b="0" i="0" u="none" strike="noStrike" kern="1200" cap="none" spc="0" normalizeH="0" baseline="0" noProof="0" dirty="0" smtClean="0">
                <a:ln>
                  <a:noFill/>
                </a:ln>
                <a:solidFill>
                  <a:sysClr val="windowText" lastClr="000000"/>
                </a:solidFill>
                <a:effectLst/>
                <a:uLnTx/>
                <a:uFillTx/>
                <a:latin typeface="Perpetua"/>
              </a:rPr>
              <a:t> at Barbados</a:t>
            </a:r>
          </a:p>
        </p:txBody>
      </p:sp>
      <p:grpSp>
        <p:nvGrpSpPr>
          <p:cNvPr id="9" name="Group 8"/>
          <p:cNvGrpSpPr/>
          <p:nvPr/>
        </p:nvGrpSpPr>
        <p:grpSpPr>
          <a:xfrm>
            <a:off x="5486400" y="1777961"/>
            <a:ext cx="3367719" cy="4775239"/>
            <a:chOff x="5101038" y="1447800"/>
            <a:chExt cx="3560509" cy="5105400"/>
          </a:xfrm>
        </p:grpSpPr>
        <p:sp>
          <p:nvSpPr>
            <p:cNvPr id="10" name="Rectangle 9"/>
            <p:cNvSpPr/>
            <p:nvPr/>
          </p:nvSpPr>
          <p:spPr>
            <a:xfrm>
              <a:off x="5257800" y="1447800"/>
              <a:ext cx="3200400" cy="5105400"/>
            </a:xfrm>
            <a:prstGeom prst="rect">
              <a:avLst/>
            </a:prstGeom>
            <a:noFill/>
            <a:ln w="127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Perpetua"/>
                <a:ea typeface="+mn-ea"/>
                <a:cs typeface="+mn-cs"/>
              </a:endParaRPr>
            </a:p>
          </p:txBody>
        </p:sp>
        <p:sp>
          <p:nvSpPr>
            <p:cNvPr id="11" name="TextBox 10"/>
            <p:cNvSpPr txBox="1"/>
            <p:nvPr/>
          </p:nvSpPr>
          <p:spPr>
            <a:xfrm>
              <a:off x="5101038" y="1746559"/>
              <a:ext cx="3560509" cy="36196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mn-lt"/>
                </a:rPr>
                <a:t>MSG-SEVIRI</a:t>
              </a:r>
            </a:p>
          </p:txBody>
        </p:sp>
      </p:grpSp>
      <p:pic>
        <p:nvPicPr>
          <p:cNvPr id="3" name="Picture 2" descr="paper-7.png"/>
          <p:cNvPicPr>
            <a:picLocks noChangeAspect="1"/>
          </p:cNvPicPr>
          <p:nvPr/>
        </p:nvPicPr>
        <p:blipFill rotWithShape="1">
          <a:blip r:embed="rId3" cstate="print">
            <a:extLst>
              <a:ext uri="{28A0092B-C50C-407E-A947-70E740481C1C}">
                <a14:useLocalDpi xmlns:a14="http://schemas.microsoft.com/office/drawing/2010/main" val="0"/>
              </a:ext>
            </a:extLst>
          </a:blip>
          <a:srcRect l="17977" t="50103" r="18322" b="32640"/>
          <a:stretch/>
        </p:blipFill>
        <p:spPr>
          <a:xfrm>
            <a:off x="457200" y="2438400"/>
            <a:ext cx="4876800" cy="1742961"/>
          </a:xfrm>
          <a:prstGeom prst="rect">
            <a:avLst/>
          </a:prstGeom>
        </p:spPr>
      </p:pic>
      <p:pic>
        <p:nvPicPr>
          <p:cNvPr id="4" name="Picture 3" descr="paper-9.png"/>
          <p:cNvPicPr>
            <a:picLocks noChangeAspect="1"/>
          </p:cNvPicPr>
          <p:nvPr/>
        </p:nvPicPr>
        <p:blipFill rotWithShape="1">
          <a:blip r:embed="rId4" cstate="print">
            <a:extLst>
              <a:ext uri="{28A0092B-C50C-407E-A947-70E740481C1C}">
                <a14:useLocalDpi xmlns:a14="http://schemas.microsoft.com/office/drawing/2010/main" val="0"/>
              </a:ext>
            </a:extLst>
          </a:blip>
          <a:srcRect l="11432" t="34756" r="50546" b="54031"/>
          <a:stretch/>
        </p:blipFill>
        <p:spPr>
          <a:xfrm>
            <a:off x="228600" y="4876800"/>
            <a:ext cx="5334000" cy="1828800"/>
          </a:xfrm>
          <a:prstGeom prst="rect">
            <a:avLst/>
          </a:prstGeom>
        </p:spPr>
      </p:pic>
      <p:sp>
        <p:nvSpPr>
          <p:cNvPr id="12" name="TextBox 11"/>
          <p:cNvSpPr txBox="1"/>
          <p:nvPr/>
        </p:nvSpPr>
        <p:spPr>
          <a:xfrm>
            <a:off x="5890590" y="1828800"/>
            <a:ext cx="2544286" cy="338554"/>
          </a:xfrm>
          <a:prstGeom prst="rect">
            <a:avLst/>
          </a:prstGeom>
          <a:noFill/>
        </p:spPr>
        <p:txBody>
          <a:bodyPr wrap="none" rtlCol="0">
            <a:spAutoFit/>
          </a:bodyPr>
          <a:lstStyle/>
          <a:p>
            <a:pPr algn="ctr"/>
            <a:r>
              <a:rPr lang="en-US" sz="1600" dirty="0" smtClean="0"/>
              <a:t>Syrian </a:t>
            </a:r>
            <a:r>
              <a:rPr lang="en-US" sz="1600" dirty="0" err="1" smtClean="0"/>
              <a:t>haboob</a:t>
            </a:r>
            <a:r>
              <a:rPr lang="en-US" sz="1600" dirty="0" smtClean="0"/>
              <a:t>(s) 09/2015</a:t>
            </a:r>
            <a:endParaRPr lang="en-US" sz="1600" dirty="0"/>
          </a:p>
        </p:txBody>
      </p:sp>
      <p:sp>
        <p:nvSpPr>
          <p:cNvPr id="15" name="TextBox 14"/>
          <p:cNvSpPr txBox="1"/>
          <p:nvPr/>
        </p:nvSpPr>
        <p:spPr>
          <a:xfrm>
            <a:off x="5638800" y="4459356"/>
            <a:ext cx="306291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smtClean="0">
                <a:solidFill>
                  <a:prstClr val="black"/>
                </a:solidFill>
                <a:latin typeface="+mn-lt"/>
              </a:rPr>
              <a:t>NMMB-BSC 2x2 km</a:t>
            </a:r>
            <a:endParaRPr kumimoji="0" lang="en-US" sz="2400" b="1" i="0" u="none" strike="noStrike" kern="0" cap="none" spc="0" normalizeH="0" baseline="0" noProof="0" dirty="0" smtClean="0">
              <a:ln>
                <a:noFill/>
              </a:ln>
              <a:solidFill>
                <a:prstClr val="black"/>
              </a:solidFill>
              <a:effectLst/>
              <a:uLnTx/>
              <a:uFillTx/>
              <a:latin typeface="+mn-lt"/>
            </a:endParaRPr>
          </a:p>
        </p:txBody>
      </p:sp>
      <p:pic>
        <p:nvPicPr>
          <p:cNvPr id="18" name="Picture 17" descr="Screen Shot 2016-07-01 at 10.19.44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1873" y="2362199"/>
            <a:ext cx="2390127" cy="2057401"/>
          </a:xfrm>
          <a:prstGeom prst="rect">
            <a:avLst/>
          </a:prstGeom>
        </p:spPr>
      </p:pic>
      <p:pic>
        <p:nvPicPr>
          <p:cNvPr id="19" name="Picture 18" descr="Screen Shot 2016-07-01 at 10.25.54 A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4800600"/>
            <a:ext cx="2423256" cy="1752600"/>
          </a:xfrm>
          <a:prstGeom prst="rect">
            <a:avLst/>
          </a:prstGeom>
        </p:spPr>
      </p:pic>
    </p:spTree>
    <p:extLst>
      <p:ext uri="{BB962C8B-B14F-4D97-AF65-F5344CB8AC3E}">
        <p14:creationId xmlns:p14="http://schemas.microsoft.com/office/powerpoint/2010/main" val="2478825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7598"/>
            <a:ext cx="6934200" cy="1147802"/>
          </a:xfrm>
        </p:spPr>
        <p:txBody>
          <a:bodyPr/>
          <a:lstStyle/>
          <a:p>
            <a:r>
              <a:rPr lang="en-US" sz="2400" dirty="0"/>
              <a:t>Implementation and testing of regional and global dust </a:t>
            </a:r>
            <a:r>
              <a:rPr lang="en-US" sz="2400" dirty="0" smtClean="0"/>
              <a:t>forecasting, cont. (2)</a:t>
            </a:r>
            <a:endParaRPr lang="en-US" sz="2400" dirty="0"/>
          </a:p>
        </p:txBody>
      </p:sp>
      <p:sp>
        <p:nvSpPr>
          <p:cNvPr id="5" name="Title 1"/>
          <p:cNvSpPr txBox="1">
            <a:spLocks/>
          </p:cNvSpPr>
          <p:nvPr/>
        </p:nvSpPr>
        <p:spPr>
          <a:xfrm>
            <a:off x="685800" y="1295400"/>
            <a:ext cx="8183880" cy="420387"/>
          </a:xfrm>
          <a:prstGeom prst="rect">
            <a:avLst/>
          </a:prstGeom>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1400" i="1" dirty="0" smtClean="0"/>
              <a:t>Paul Ginoux, NOAA GFDL</a:t>
            </a:r>
            <a:endParaRPr lang="en-US" sz="1400" i="1" dirty="0"/>
          </a:p>
        </p:txBody>
      </p:sp>
      <p:sp>
        <p:nvSpPr>
          <p:cNvPr id="8" name="TextBox 7"/>
          <p:cNvSpPr txBox="1"/>
          <p:nvPr/>
        </p:nvSpPr>
        <p:spPr>
          <a:xfrm>
            <a:off x="381000" y="4832664"/>
            <a:ext cx="5334000" cy="1477328"/>
          </a:xfrm>
          <a:prstGeom prst="rect">
            <a:avLst/>
          </a:prstGeom>
          <a:solidFill>
            <a:srgbClr val="EEECE1"/>
          </a:solidFill>
          <a:ln>
            <a:solidFill>
              <a:srgbClr val="4F81BD"/>
            </a:solidFill>
          </a:ln>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1800" b="1" kern="0" dirty="0" smtClean="0">
                <a:solidFill>
                  <a:prstClr val="black"/>
                </a:solidFill>
                <a:latin typeface="Perpetua"/>
              </a:rPr>
              <a:t>Future: </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US" sz="1800" kern="0" dirty="0" smtClean="0">
                <a:solidFill>
                  <a:prstClr val="black"/>
                </a:solidFill>
                <a:latin typeface="Perpetua"/>
              </a:rPr>
              <a:t>Implement and evaluate NMMB dust scheme in NGGPS</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US" sz="1800" kern="0" dirty="0" smtClean="0">
                <a:solidFill>
                  <a:prstClr val="black"/>
                </a:solidFill>
                <a:latin typeface="Perpetua"/>
              </a:rPr>
              <a:t>Implement other aerosols in NGGPS</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US" sz="1800" kern="0" dirty="0" smtClean="0">
                <a:solidFill>
                  <a:prstClr val="black"/>
                </a:solidFill>
                <a:latin typeface="Perpetua"/>
              </a:rPr>
              <a:t>Use of new satellite products for dust detection and analysis</a:t>
            </a:r>
          </a:p>
        </p:txBody>
      </p:sp>
      <p:sp>
        <p:nvSpPr>
          <p:cNvPr id="10" name="Rectangle 9"/>
          <p:cNvSpPr/>
          <p:nvPr/>
        </p:nvSpPr>
        <p:spPr>
          <a:xfrm>
            <a:off x="5867400" y="1777961"/>
            <a:ext cx="2895599" cy="4503569"/>
          </a:xfrm>
          <a:prstGeom prst="rect">
            <a:avLst/>
          </a:prstGeom>
          <a:noFill/>
          <a:ln w="127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Perpetua"/>
              <a:ea typeface="+mn-ea"/>
              <a:cs typeface="+mn-cs"/>
            </a:endParaRPr>
          </a:p>
        </p:txBody>
      </p:sp>
      <p:pic>
        <p:nvPicPr>
          <p:cNvPr id="3" name="Picture 2" descr="Baddock_et_al-2016-Geophysical_Research_Letters(1).pdf"/>
          <p:cNvPicPr>
            <a:picLocks noChangeAspect="1"/>
          </p:cNvPicPr>
          <p:nvPr/>
        </p:nvPicPr>
        <p:blipFill rotWithShape="1">
          <a:blip r:embed="rId3">
            <a:extLst>
              <a:ext uri="{28A0092B-C50C-407E-A947-70E740481C1C}">
                <a14:useLocalDpi xmlns:a14="http://schemas.microsoft.com/office/drawing/2010/main" val="0"/>
              </a:ext>
            </a:extLst>
          </a:blip>
          <a:srcRect l="4698" t="10208" r="21051" b="75692"/>
          <a:stretch/>
        </p:blipFill>
        <p:spPr>
          <a:xfrm>
            <a:off x="5850737" y="1752599"/>
            <a:ext cx="2912262" cy="761999"/>
          </a:xfrm>
          <a:prstGeom prst="rect">
            <a:avLst/>
          </a:prstGeom>
        </p:spPr>
      </p:pic>
      <p:pic>
        <p:nvPicPr>
          <p:cNvPr id="4" name="Picture 3" descr="Baddock_et_al-2016-Geophysical_Research_Letters.pdf"/>
          <p:cNvPicPr>
            <a:picLocks noChangeAspect="1"/>
          </p:cNvPicPr>
          <p:nvPr/>
        </p:nvPicPr>
        <p:blipFill rotWithShape="1">
          <a:blip r:embed="rId4">
            <a:extLst>
              <a:ext uri="{28A0092B-C50C-407E-A947-70E740481C1C}">
                <a14:useLocalDpi xmlns:a14="http://schemas.microsoft.com/office/drawing/2010/main" val="0"/>
              </a:ext>
            </a:extLst>
          </a:blip>
          <a:srcRect l="31859" t="10913" r="38612" b="61306"/>
          <a:stretch/>
        </p:blipFill>
        <p:spPr>
          <a:xfrm>
            <a:off x="6430616" y="2514599"/>
            <a:ext cx="1792357" cy="1658267"/>
          </a:xfrm>
          <a:prstGeom prst="rect">
            <a:avLst/>
          </a:prstGeom>
        </p:spPr>
      </p:pic>
      <p:pic>
        <p:nvPicPr>
          <p:cNvPr id="6" name="Picture 5" descr="ISSI_ginoux_deroubaix.pdf"/>
          <p:cNvPicPr>
            <a:picLocks noChangeAspect="1"/>
          </p:cNvPicPr>
          <p:nvPr/>
        </p:nvPicPr>
        <p:blipFill rotWithShape="1">
          <a:blip r:embed="rId5">
            <a:extLst>
              <a:ext uri="{28A0092B-C50C-407E-A947-70E740481C1C}">
                <a14:useLocalDpi xmlns:a14="http://schemas.microsoft.com/office/drawing/2010/main" val="0"/>
              </a:ext>
            </a:extLst>
          </a:blip>
          <a:srcRect l="20518" t="4299" r="31979" b="87598"/>
          <a:stretch/>
        </p:blipFill>
        <p:spPr>
          <a:xfrm>
            <a:off x="5943600" y="4151241"/>
            <a:ext cx="2517399" cy="555671"/>
          </a:xfrm>
          <a:prstGeom prst="rect">
            <a:avLst/>
          </a:prstGeom>
        </p:spPr>
      </p:pic>
      <p:pic>
        <p:nvPicPr>
          <p:cNvPr id="12" name="Picture 11" descr="ISSI_ginoux_deroubaix.pdf"/>
          <p:cNvPicPr>
            <a:picLocks noChangeAspect="1"/>
          </p:cNvPicPr>
          <p:nvPr/>
        </p:nvPicPr>
        <p:blipFill rotWithShape="1">
          <a:blip r:embed="rId6">
            <a:extLst>
              <a:ext uri="{28A0092B-C50C-407E-A947-70E740481C1C}">
                <a14:useLocalDpi xmlns:a14="http://schemas.microsoft.com/office/drawing/2010/main" val="0"/>
              </a:ext>
            </a:extLst>
          </a:blip>
          <a:srcRect l="20304" t="39521" r="21280" b="37495"/>
          <a:stretch/>
        </p:blipFill>
        <p:spPr>
          <a:xfrm>
            <a:off x="5837583" y="4588563"/>
            <a:ext cx="2971800" cy="1603514"/>
          </a:xfrm>
          <a:prstGeom prst="rect">
            <a:avLst/>
          </a:prstGeom>
        </p:spPr>
      </p:pic>
      <p:sp>
        <p:nvSpPr>
          <p:cNvPr id="7" name="Content Placeholder 2"/>
          <p:cNvSpPr txBox="1">
            <a:spLocks/>
          </p:cNvSpPr>
          <p:nvPr/>
        </p:nvSpPr>
        <p:spPr>
          <a:xfrm>
            <a:off x="189185" y="1715787"/>
            <a:ext cx="5494283" cy="23622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80"/>
              </a:spcBef>
              <a:spcAft>
                <a:spcPts val="0"/>
              </a:spcAft>
              <a:buClr>
                <a:srgbClr val="4F81BD"/>
              </a:buClr>
              <a:buSzPct val="85000"/>
              <a:buNone/>
              <a:tabLst/>
              <a:defRPr/>
            </a:pPr>
            <a:r>
              <a:rPr kumimoji="0" lang="en-US" sz="2000" b="1" i="0" u="none" strike="noStrike" kern="1200" cap="none" spc="0" normalizeH="0" baseline="0" noProof="0" dirty="0" smtClean="0">
                <a:ln>
                  <a:noFill/>
                </a:ln>
                <a:solidFill>
                  <a:sysClr val="windowText" lastClr="000000"/>
                </a:solidFill>
                <a:effectLst/>
                <a:uLnTx/>
                <a:uFillTx/>
                <a:latin typeface="Perpetua"/>
              </a:rPr>
              <a:t>Deliverables:</a:t>
            </a:r>
            <a:endParaRPr lang="en-US" sz="1800" b="1" dirty="0">
              <a:solidFill>
                <a:sysClr val="windowText" lastClr="000000"/>
              </a:solidFill>
              <a:latin typeface="Perpetua"/>
            </a:endParaRPr>
          </a:p>
          <a:p>
            <a:pPr lvl="1" indent="-274320">
              <a:spcBef>
                <a:spcPts val="580"/>
              </a:spcBef>
              <a:buClr>
                <a:srgbClr val="4F81BD"/>
              </a:buClr>
              <a:defRPr/>
            </a:pPr>
            <a:r>
              <a:rPr lang="en-US" sz="1800" dirty="0" smtClean="0">
                <a:solidFill>
                  <a:sysClr val="windowText" lastClr="000000"/>
                </a:solidFill>
                <a:latin typeface="Perpetua"/>
              </a:rPr>
              <a:t>Global </a:t>
            </a:r>
            <a:r>
              <a:rPr lang="en-US" sz="1800" dirty="0">
                <a:solidFill>
                  <a:sysClr val="windowText" lastClr="000000"/>
                </a:solidFill>
                <a:latin typeface="Perpetua"/>
              </a:rPr>
              <a:t>0.1 </a:t>
            </a:r>
            <a:r>
              <a:rPr lang="en-US" sz="1800" dirty="0" err="1">
                <a:solidFill>
                  <a:sysClr val="windowText" lastClr="000000"/>
                </a:solidFill>
                <a:latin typeface="Perpetua"/>
              </a:rPr>
              <a:t>deg</a:t>
            </a:r>
            <a:r>
              <a:rPr lang="en-US" sz="1800" dirty="0">
                <a:solidFill>
                  <a:sysClr val="windowText" lastClr="000000"/>
                </a:solidFill>
                <a:latin typeface="Perpetua"/>
              </a:rPr>
              <a:t> resolution dust source inventory (MODIS based</a:t>
            </a:r>
            <a:r>
              <a:rPr lang="en-US" sz="1800" dirty="0" smtClean="0">
                <a:solidFill>
                  <a:sysClr val="windowText" lastClr="000000"/>
                </a:solidFill>
                <a:latin typeface="Perpetua"/>
              </a:rPr>
              <a:t>)</a:t>
            </a:r>
            <a:endParaRPr lang="en-US" sz="1800" dirty="0">
              <a:solidFill>
                <a:sysClr val="windowText" lastClr="000000"/>
              </a:solidFill>
              <a:latin typeface="Perpetua"/>
            </a:endParaRPr>
          </a:p>
          <a:p>
            <a:pPr lvl="1" indent="-274320">
              <a:spcBef>
                <a:spcPts val="580"/>
              </a:spcBef>
              <a:buClr>
                <a:srgbClr val="4F81BD"/>
              </a:buClr>
              <a:defRPr/>
            </a:pPr>
            <a:r>
              <a:rPr lang="en-US" sz="1800" dirty="0" smtClean="0">
                <a:solidFill>
                  <a:sysClr val="windowText" lastClr="000000"/>
                </a:solidFill>
                <a:latin typeface="Perpetua"/>
              </a:rPr>
              <a:t>Dust </a:t>
            </a:r>
            <a:r>
              <a:rPr lang="en-US" sz="1800" dirty="0">
                <a:solidFill>
                  <a:sysClr val="windowText" lastClr="000000"/>
                </a:solidFill>
                <a:latin typeface="Perpetua"/>
              </a:rPr>
              <a:t>model </a:t>
            </a:r>
            <a:r>
              <a:rPr lang="en-US" sz="1800" dirty="0" err="1">
                <a:solidFill>
                  <a:sysClr val="windowText" lastClr="000000"/>
                </a:solidFill>
                <a:latin typeface="Perpetua"/>
              </a:rPr>
              <a:t>fortran</a:t>
            </a:r>
            <a:r>
              <a:rPr lang="en-US" sz="1800" dirty="0">
                <a:solidFill>
                  <a:sysClr val="windowText" lastClr="000000"/>
                </a:solidFill>
                <a:latin typeface="Perpetua"/>
              </a:rPr>
              <a:t> code for </a:t>
            </a:r>
            <a:r>
              <a:rPr lang="en-US" sz="1800" dirty="0" smtClean="0">
                <a:solidFill>
                  <a:sysClr val="windowText" lastClr="000000"/>
                </a:solidFill>
                <a:latin typeface="Perpetua"/>
              </a:rPr>
              <a:t>NMMB</a:t>
            </a:r>
            <a:endParaRPr lang="en-US" sz="1800" dirty="0">
              <a:solidFill>
                <a:sysClr val="windowText" lastClr="000000"/>
              </a:solidFill>
              <a:latin typeface="Perpetua"/>
            </a:endParaRPr>
          </a:p>
          <a:p>
            <a:pPr lvl="1" indent="-274320">
              <a:spcBef>
                <a:spcPts val="580"/>
              </a:spcBef>
              <a:buClr>
                <a:srgbClr val="4F81BD"/>
              </a:buClr>
              <a:defRPr/>
            </a:pPr>
            <a:r>
              <a:rPr lang="en-US" sz="1800" dirty="0" smtClean="0">
                <a:solidFill>
                  <a:sysClr val="windowText" lastClr="000000"/>
                </a:solidFill>
                <a:latin typeface="Perpetua"/>
              </a:rPr>
              <a:t>Post-processing </a:t>
            </a:r>
            <a:r>
              <a:rPr lang="en-US" sz="1800" dirty="0">
                <a:solidFill>
                  <a:sysClr val="windowText" lastClr="000000"/>
                </a:solidFill>
                <a:latin typeface="Perpetua"/>
              </a:rPr>
              <a:t>python code for aerosol model </a:t>
            </a:r>
            <a:r>
              <a:rPr lang="en-US" sz="1800" dirty="0" smtClean="0">
                <a:solidFill>
                  <a:sysClr val="windowText" lastClr="000000"/>
                </a:solidFill>
                <a:latin typeface="Perpetua"/>
              </a:rPr>
              <a:t>evaluation</a:t>
            </a:r>
            <a:endParaRPr lang="en-US" sz="1800" dirty="0">
              <a:solidFill>
                <a:sysClr val="windowText" lastClr="000000"/>
              </a:solidFill>
              <a:latin typeface="Perpetua"/>
            </a:endParaRPr>
          </a:p>
          <a:p>
            <a:pPr lvl="1" indent="-274320">
              <a:spcBef>
                <a:spcPts val="580"/>
              </a:spcBef>
              <a:buClr>
                <a:srgbClr val="4F81BD"/>
              </a:buClr>
              <a:defRPr/>
            </a:pPr>
            <a:r>
              <a:rPr lang="en-US" sz="1800" dirty="0" smtClean="0">
                <a:solidFill>
                  <a:sysClr val="windowText" lastClr="000000"/>
                </a:solidFill>
                <a:latin typeface="Perpetua"/>
              </a:rPr>
              <a:t>Papers</a:t>
            </a:r>
            <a:r>
              <a:rPr lang="en-US" sz="1800" dirty="0">
                <a:solidFill>
                  <a:sysClr val="windowText" lastClr="000000"/>
                </a:solidFill>
                <a:latin typeface="Perpetua"/>
              </a:rPr>
              <a:t>: </a:t>
            </a:r>
            <a:r>
              <a:rPr lang="en-US" sz="1800" dirty="0" err="1">
                <a:solidFill>
                  <a:sysClr val="windowText" lastClr="000000"/>
                </a:solidFill>
                <a:latin typeface="Perpetua"/>
              </a:rPr>
              <a:t>Baddock</a:t>
            </a:r>
            <a:r>
              <a:rPr lang="en-US" sz="1800" dirty="0">
                <a:solidFill>
                  <a:sysClr val="windowText" lastClr="000000"/>
                </a:solidFill>
                <a:latin typeface="Perpetua"/>
              </a:rPr>
              <a:t> et al. (</a:t>
            </a:r>
            <a:r>
              <a:rPr lang="en-US" sz="1800" dirty="0" err="1">
                <a:solidFill>
                  <a:sysClr val="windowText" lastClr="000000"/>
                </a:solidFill>
                <a:latin typeface="Perpetua"/>
              </a:rPr>
              <a:t>Geophys</a:t>
            </a:r>
            <a:r>
              <a:rPr lang="en-US" sz="1800" dirty="0">
                <a:solidFill>
                  <a:sysClr val="windowText" lastClr="000000"/>
                </a:solidFill>
                <a:latin typeface="Perpetua"/>
              </a:rPr>
              <a:t>. Res. Lett.,2015</a:t>
            </a:r>
            <a:r>
              <a:rPr lang="en-US" sz="1800" dirty="0" smtClean="0">
                <a:solidFill>
                  <a:sysClr val="windowText" lastClr="000000"/>
                </a:solidFill>
                <a:latin typeface="Perpetua"/>
              </a:rPr>
              <a:t>), </a:t>
            </a:r>
            <a:r>
              <a:rPr lang="en-US" sz="1800" dirty="0" err="1" smtClean="0">
                <a:solidFill>
                  <a:sysClr val="windowText" lastClr="000000"/>
                </a:solidFill>
                <a:latin typeface="Perpetua"/>
              </a:rPr>
              <a:t>Ginoux</a:t>
            </a:r>
            <a:r>
              <a:rPr lang="en-US" sz="1800" dirty="0" smtClean="0">
                <a:solidFill>
                  <a:sysClr val="windowText" lastClr="000000"/>
                </a:solidFill>
                <a:latin typeface="Perpetua"/>
              </a:rPr>
              <a:t> </a:t>
            </a:r>
            <a:r>
              <a:rPr lang="en-US" sz="1800" dirty="0">
                <a:solidFill>
                  <a:sysClr val="windowText" lastClr="000000"/>
                </a:solidFill>
                <a:latin typeface="Perpetua"/>
              </a:rPr>
              <a:t>and </a:t>
            </a:r>
            <a:r>
              <a:rPr lang="en-US" sz="1800" dirty="0" err="1">
                <a:solidFill>
                  <a:sysClr val="windowText" lastClr="000000"/>
                </a:solidFill>
                <a:latin typeface="Perpetua"/>
              </a:rPr>
              <a:t>Deroubaix</a:t>
            </a:r>
            <a:r>
              <a:rPr lang="en-US" sz="1800" dirty="0">
                <a:solidFill>
                  <a:sysClr val="windowText" lastClr="000000"/>
                </a:solidFill>
                <a:latin typeface="Perpetua"/>
              </a:rPr>
              <a:t> (submitted to </a:t>
            </a:r>
            <a:r>
              <a:rPr lang="en-US" sz="1800" dirty="0" smtClean="0">
                <a:solidFill>
                  <a:sysClr val="windowText" lastClr="000000"/>
                </a:solidFill>
                <a:latin typeface="Perpetua"/>
              </a:rPr>
              <a:t>Springer </a:t>
            </a:r>
            <a:r>
              <a:rPr lang="en-US" sz="1800" dirty="0" err="1" smtClean="0">
                <a:solidFill>
                  <a:sysClr val="windowText" lastClr="000000"/>
                </a:solidFill>
                <a:latin typeface="Perpetua"/>
              </a:rPr>
              <a:t>Verlag</a:t>
            </a:r>
            <a:r>
              <a:rPr lang="en-US" sz="1800" dirty="0">
                <a:solidFill>
                  <a:sysClr val="windowText" lastClr="000000"/>
                </a:solidFill>
                <a:latin typeface="Perpetua"/>
              </a:rPr>
              <a:t>, 2016), Perez et al. (in preparation</a:t>
            </a:r>
            <a:r>
              <a:rPr lang="en-US" sz="1800" dirty="0" smtClean="0">
                <a:solidFill>
                  <a:sysClr val="windowText" lastClr="000000"/>
                </a:solidFill>
                <a:latin typeface="Perpetua"/>
              </a:rPr>
              <a:t>).</a:t>
            </a:r>
            <a:endParaRPr lang="en-US" sz="1800" dirty="0">
              <a:solidFill>
                <a:sysClr val="windowText" lastClr="000000"/>
              </a:solidFill>
              <a:latin typeface="Perpetua"/>
            </a:endParaRPr>
          </a:p>
        </p:txBody>
      </p:sp>
    </p:spTree>
    <p:extLst>
      <p:ext uri="{BB962C8B-B14F-4D97-AF65-F5344CB8AC3E}">
        <p14:creationId xmlns:p14="http://schemas.microsoft.com/office/powerpoint/2010/main" val="3069247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7598"/>
            <a:ext cx="6934200" cy="1147802"/>
          </a:xfrm>
        </p:spPr>
        <p:txBody>
          <a:bodyPr/>
          <a:lstStyle/>
          <a:p>
            <a:r>
              <a:rPr lang="en-US" sz="2400" dirty="0" smtClean="0">
                <a:latin typeface="Perpetua" panose="02020502060401020303" pitchFamily="18" charset="0"/>
              </a:rPr>
              <a:t>Investigation of aerosol effects on weather forecast using NCEP Global Forecast System</a:t>
            </a:r>
            <a:endParaRPr lang="en-US" sz="2400" dirty="0">
              <a:latin typeface="Perpetua" panose="02020502060401020303" pitchFamily="18" charset="0"/>
            </a:endParaRPr>
          </a:p>
        </p:txBody>
      </p:sp>
      <p:sp>
        <p:nvSpPr>
          <p:cNvPr id="5" name="Title 1"/>
          <p:cNvSpPr txBox="1">
            <a:spLocks/>
          </p:cNvSpPr>
          <p:nvPr/>
        </p:nvSpPr>
        <p:spPr>
          <a:xfrm>
            <a:off x="609600" y="1295400"/>
            <a:ext cx="8183880" cy="420387"/>
          </a:xfrm>
          <a:prstGeom prst="rect">
            <a:avLst/>
          </a:prstGeom>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1400" i="1" dirty="0" smtClean="0"/>
              <a:t>Sarah Lu (SUNY-Albany), </a:t>
            </a:r>
            <a:r>
              <a:rPr lang="en-US" sz="1400" i="1" dirty="0" err="1" smtClean="0"/>
              <a:t>Quanhua</a:t>
            </a:r>
            <a:r>
              <a:rPr lang="en-US" sz="1400" i="1" dirty="0" smtClean="0"/>
              <a:t> Liu (NESDIS/STAR), Robert </a:t>
            </a:r>
            <a:r>
              <a:rPr lang="en-US" sz="1400" i="1" dirty="0" err="1" smtClean="0"/>
              <a:t>Grumbine</a:t>
            </a:r>
            <a:r>
              <a:rPr lang="en-US" sz="1400" i="1" dirty="0" smtClean="0"/>
              <a:t> (NCEP) </a:t>
            </a:r>
            <a:endParaRPr lang="en-US" sz="1400" i="1" dirty="0"/>
          </a:p>
        </p:txBody>
      </p:sp>
      <p:sp>
        <p:nvSpPr>
          <p:cNvPr id="7" name="Content Placeholder 2"/>
          <p:cNvSpPr txBox="1">
            <a:spLocks/>
          </p:cNvSpPr>
          <p:nvPr/>
        </p:nvSpPr>
        <p:spPr>
          <a:xfrm>
            <a:off x="152400" y="1716589"/>
            <a:ext cx="5186145" cy="23622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lang="en-US" sz="1800" dirty="0" smtClean="0">
                <a:solidFill>
                  <a:sysClr val="windowText" lastClr="000000"/>
                </a:solidFill>
                <a:latin typeface="Perpetua"/>
              </a:rPr>
              <a:t>Overarching goal</a:t>
            </a:r>
            <a:r>
              <a:rPr kumimoji="0" lang="en-US" sz="1800" b="0" i="0" u="none" strike="noStrike" kern="1200" cap="none" spc="0" normalizeH="0" baseline="0" noProof="0" dirty="0" smtClean="0">
                <a:ln>
                  <a:noFill/>
                </a:ln>
                <a:solidFill>
                  <a:sysClr val="windowText" lastClr="000000"/>
                </a:solidFill>
                <a:effectLst/>
                <a:uLnTx/>
                <a:uFillTx/>
                <a:latin typeface="Perpetua"/>
              </a:rPr>
              <a:t>:</a:t>
            </a:r>
            <a:r>
              <a:rPr kumimoji="0" lang="en-US" sz="1800" b="0" i="0" u="none" strike="noStrike" kern="1200" cap="none" spc="0" normalizeH="0" noProof="0" dirty="0" smtClean="0">
                <a:ln>
                  <a:noFill/>
                </a:ln>
                <a:solidFill>
                  <a:sysClr val="windowText" lastClr="000000"/>
                </a:solidFill>
                <a:effectLst/>
                <a:uLnTx/>
                <a:uFillTx/>
                <a:latin typeface="Perpetua"/>
              </a:rPr>
              <a:t> Investigating how much complexity is needed to accurately represent the aerosol processes and effectively account for aerosol effects </a:t>
            </a: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lang="en-US" sz="1800" dirty="0" smtClean="0">
                <a:solidFill>
                  <a:sysClr val="windowText" lastClr="000000"/>
                </a:solidFill>
                <a:latin typeface="Perpetua"/>
              </a:rPr>
              <a:t>Proposed </a:t>
            </a:r>
            <a:r>
              <a:rPr lang="en-US" sz="1800" dirty="0" smtClean="0">
                <a:solidFill>
                  <a:sysClr val="windowText" lastClr="000000"/>
                </a:solidFill>
                <a:latin typeface="Perpetua"/>
              </a:rPr>
              <a:t>approach: </a:t>
            </a:r>
            <a:endParaRPr lang="en-US" sz="1800" dirty="0" smtClean="0">
              <a:solidFill>
                <a:sysClr val="windowText" lastClr="000000"/>
              </a:solidFill>
              <a:latin typeface="Perpetua"/>
            </a:endParaRPr>
          </a:p>
          <a:p>
            <a:pPr lvl="1" indent="-274320">
              <a:spcBef>
                <a:spcPts val="580"/>
              </a:spcBef>
              <a:buClr>
                <a:srgbClr val="4F81BD"/>
              </a:buClr>
              <a:defRPr/>
            </a:pPr>
            <a:r>
              <a:rPr lang="en-US" sz="1600" dirty="0">
                <a:latin typeface="Perpetua" panose="02020502060401020303" pitchFamily="18" charset="0"/>
              </a:rPr>
              <a:t>A</a:t>
            </a:r>
            <a:r>
              <a:rPr lang="en-US" sz="1600" dirty="0" smtClean="0">
                <a:solidFill>
                  <a:schemeClr val="tx2">
                    <a:lumMod val="50000"/>
                  </a:schemeClr>
                </a:solidFill>
                <a:latin typeface="Perpetua" panose="02020502060401020303" pitchFamily="18" charset="0"/>
                <a:ea typeface="Arial Unicode MS" panose="020B0604020202020204" pitchFamily="34" charset="-128"/>
              </a:rPr>
              <a:t>erosol </a:t>
            </a:r>
            <a:r>
              <a:rPr lang="en-US" sz="1600" dirty="0">
                <a:solidFill>
                  <a:schemeClr val="tx2">
                    <a:lumMod val="50000"/>
                  </a:schemeClr>
                </a:solidFill>
                <a:latin typeface="Perpetua" panose="02020502060401020303" pitchFamily="18" charset="0"/>
                <a:ea typeface="Arial Unicode MS" panose="020B0604020202020204" pitchFamily="34" charset="-128"/>
              </a:rPr>
              <a:t>fields from low-resolution NGAC run are fed to high-resolution GDAS, allowing aerosol radiative effects in GSM, physical retrievals in RTG_SST, and aerosol attenuation in hybrid </a:t>
            </a:r>
            <a:r>
              <a:rPr lang="en-US" sz="1600" dirty="0" err="1">
                <a:solidFill>
                  <a:schemeClr val="tx2">
                    <a:lumMod val="50000"/>
                  </a:schemeClr>
                </a:solidFill>
                <a:latin typeface="Perpetua" panose="02020502060401020303" pitchFamily="18" charset="0"/>
                <a:ea typeface="Arial Unicode MS" panose="020B0604020202020204" pitchFamily="34" charset="-128"/>
              </a:rPr>
              <a:t>EnKF</a:t>
            </a:r>
            <a:r>
              <a:rPr lang="en-US" sz="1600" dirty="0">
                <a:solidFill>
                  <a:schemeClr val="tx2">
                    <a:lumMod val="50000"/>
                  </a:schemeClr>
                </a:solidFill>
                <a:latin typeface="Perpetua" panose="02020502060401020303" pitchFamily="18" charset="0"/>
                <a:ea typeface="Arial Unicode MS" panose="020B0604020202020204" pitchFamily="34" charset="-128"/>
              </a:rPr>
              <a:t>-GSI to be determined from NGAC forecasts</a:t>
            </a:r>
            <a:r>
              <a:rPr lang="en-US" sz="1600" dirty="0" smtClean="0">
                <a:solidFill>
                  <a:schemeClr val="tx2">
                    <a:lumMod val="50000"/>
                  </a:schemeClr>
                </a:solidFill>
                <a:latin typeface="Perpetua" panose="02020502060401020303" pitchFamily="18" charset="0"/>
                <a:ea typeface="Arial Unicode MS" panose="020B0604020202020204" pitchFamily="34" charset="-128"/>
              </a:rPr>
              <a:t>.</a:t>
            </a:r>
            <a:endParaRPr lang="en-US" sz="1600" dirty="0">
              <a:latin typeface="Perpetua" panose="02020502060401020303" pitchFamily="18" charset="0"/>
            </a:endParaRPr>
          </a:p>
          <a:p>
            <a:pPr>
              <a:buClr>
                <a:srgbClr val="4F81BD"/>
              </a:buClr>
              <a:defRPr/>
            </a:pPr>
            <a:r>
              <a:rPr lang="en-US" sz="1800" dirty="0" smtClean="0">
                <a:solidFill>
                  <a:sysClr val="windowText" lastClr="000000"/>
                </a:solidFill>
                <a:latin typeface="Perpetua"/>
              </a:rPr>
              <a:t>Project deliverables: Flexible aerosol configuration in GDAS parallel scripts </a:t>
            </a:r>
            <a:endParaRPr kumimoji="0" lang="en-US" sz="1800" b="0" i="0" u="none" strike="noStrike" kern="1200" cap="none" spc="0" normalizeH="0" baseline="0" noProof="0" dirty="0" smtClean="0">
              <a:ln>
                <a:noFill/>
              </a:ln>
              <a:solidFill>
                <a:sysClr val="windowText" lastClr="000000"/>
              </a:solidFill>
              <a:effectLst/>
              <a:uLnTx/>
              <a:uFillTx/>
              <a:latin typeface="Perpetua"/>
            </a:endParaRPr>
          </a:p>
        </p:txBody>
      </p:sp>
      <p:sp>
        <p:nvSpPr>
          <p:cNvPr id="8" name="TextBox 7"/>
          <p:cNvSpPr txBox="1"/>
          <p:nvPr/>
        </p:nvSpPr>
        <p:spPr>
          <a:xfrm>
            <a:off x="282341" y="4972220"/>
            <a:ext cx="4938562" cy="1754326"/>
          </a:xfrm>
          <a:prstGeom prst="rect">
            <a:avLst/>
          </a:prstGeom>
          <a:solidFill>
            <a:srgbClr val="EEECE1"/>
          </a:solidFill>
          <a:ln>
            <a:solidFill>
              <a:srgbClr val="4F81BD"/>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1800" kern="0" noProof="0" dirty="0" smtClean="0">
                <a:solidFill>
                  <a:prstClr val="black"/>
                </a:solidFill>
                <a:latin typeface="Perpetua"/>
              </a:rPr>
              <a:t>Aligned with NGGPS efforts to advance physical parameterization and data assimilation</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1800" kern="0" dirty="0" smtClean="0">
                <a:solidFill>
                  <a:prstClr val="black"/>
                </a:solidFill>
                <a:latin typeface="Perpetua"/>
              </a:rPr>
              <a:t>Transition to operations</a:t>
            </a:r>
            <a:r>
              <a:rPr kumimoji="0" lang="en-US" sz="1800" b="0" i="0" u="none" strike="noStrike" kern="0" cap="none" spc="0" normalizeH="0" baseline="0" noProof="0" dirty="0" smtClean="0">
                <a:ln>
                  <a:noFill/>
                </a:ln>
                <a:solidFill>
                  <a:prstClr val="black"/>
                </a:solidFill>
                <a:effectLst/>
                <a:uLnTx/>
                <a:uFillTx/>
                <a:latin typeface="Perpetua"/>
              </a:rPr>
              <a:t> implementation: All code development </a:t>
            </a:r>
            <a:r>
              <a:rPr lang="en-US" sz="1800" dirty="0" smtClean="0">
                <a:latin typeface="Perpetua" panose="02020502060401020303" pitchFamily="18" charset="0"/>
              </a:rPr>
              <a:t>will </a:t>
            </a:r>
            <a:r>
              <a:rPr lang="en-US" sz="1800" dirty="0">
                <a:latin typeface="Perpetua" panose="02020502060401020303" pitchFamily="18" charset="0"/>
              </a:rPr>
              <a:t>be committed to NCEP </a:t>
            </a:r>
            <a:r>
              <a:rPr lang="en-US" sz="1800" dirty="0" smtClean="0">
                <a:latin typeface="Perpetua" panose="02020502060401020303" pitchFamily="18" charset="0"/>
              </a:rPr>
              <a:t>SVN code repository, and all tests are conducted under parallel (operational-like) environment</a:t>
            </a:r>
            <a:endParaRPr kumimoji="0" lang="en-US" sz="2800" b="0" i="0" u="none" strike="noStrike" kern="0" cap="none" spc="0" normalizeH="0" baseline="0" noProof="0" dirty="0" smtClean="0">
              <a:ln>
                <a:noFill/>
              </a:ln>
              <a:solidFill>
                <a:prstClr val="black"/>
              </a:solidFill>
              <a:effectLst/>
              <a:uLnTx/>
              <a:uFillTx/>
              <a:latin typeface="Perpetua" panose="02020502060401020303" pitchFamily="18" charset="0"/>
            </a:endParaRPr>
          </a:p>
        </p:txBody>
      </p:sp>
      <p:sp>
        <p:nvSpPr>
          <p:cNvPr id="3" name="TextBox 2"/>
          <p:cNvSpPr txBox="1"/>
          <p:nvPr/>
        </p:nvSpPr>
        <p:spPr>
          <a:xfrm>
            <a:off x="5591075" y="5721726"/>
            <a:ext cx="3200399" cy="830997"/>
          </a:xfrm>
          <a:prstGeom prst="rect">
            <a:avLst/>
          </a:prstGeom>
          <a:noFill/>
        </p:spPr>
        <p:txBody>
          <a:bodyPr wrap="square" rtlCol="0">
            <a:spAutoFit/>
          </a:bodyPr>
          <a:lstStyle/>
          <a:p>
            <a:r>
              <a:rPr lang="en-US" sz="1600" dirty="0" smtClean="0">
                <a:latin typeface="Perpetua" panose="02020502060401020303" pitchFamily="18" charset="0"/>
              </a:rPr>
              <a:t>Spectral sensitivity of IASI radiance (top) and brightness temperature (bottom) to different aerosols.  </a:t>
            </a:r>
            <a:endParaRPr lang="en-US" sz="1600" dirty="0">
              <a:latin typeface="Perpetua" panose="02020502060401020303" pitchFamily="18"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008" t="28170" b="28046"/>
          <a:stretch/>
        </p:blipFill>
        <p:spPr>
          <a:xfrm>
            <a:off x="5257799" y="3831657"/>
            <a:ext cx="3862137" cy="170820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8170" b="28046"/>
          <a:stretch/>
        </p:blipFill>
        <p:spPr>
          <a:xfrm>
            <a:off x="5218497" y="2028515"/>
            <a:ext cx="3901440" cy="1708206"/>
          </a:xfrm>
          <a:prstGeom prst="rect">
            <a:avLst/>
          </a:prstGeom>
        </p:spPr>
      </p:pic>
    </p:spTree>
    <p:extLst>
      <p:ext uri="{BB962C8B-B14F-4D97-AF65-F5344CB8AC3E}">
        <p14:creationId xmlns:p14="http://schemas.microsoft.com/office/powerpoint/2010/main" val="2657135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7598"/>
            <a:ext cx="6934200" cy="1147802"/>
          </a:xfrm>
        </p:spPr>
        <p:txBody>
          <a:bodyPr/>
          <a:lstStyle/>
          <a:p>
            <a:r>
              <a:rPr lang="en-US" sz="2400" dirty="0" smtClean="0">
                <a:latin typeface="Perpetua" panose="02020502060401020303" pitchFamily="18" charset="0"/>
              </a:rPr>
              <a:t>Improving cloud microphysics and their interactions with aerosols in the NCEP global models</a:t>
            </a:r>
            <a:endParaRPr lang="en-US" sz="2400" dirty="0">
              <a:latin typeface="Perpetua" panose="02020502060401020303" pitchFamily="18" charset="0"/>
            </a:endParaRPr>
          </a:p>
        </p:txBody>
      </p:sp>
      <p:sp>
        <p:nvSpPr>
          <p:cNvPr id="5" name="Title 1"/>
          <p:cNvSpPr txBox="1">
            <a:spLocks/>
          </p:cNvSpPr>
          <p:nvPr/>
        </p:nvSpPr>
        <p:spPr>
          <a:xfrm>
            <a:off x="609600" y="1295400"/>
            <a:ext cx="8183880" cy="420387"/>
          </a:xfrm>
          <a:prstGeom prst="rect">
            <a:avLst/>
          </a:prstGeom>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1400" i="1" dirty="0" smtClean="0"/>
              <a:t>Sarah Lu (SUNY-Albany), </a:t>
            </a:r>
            <a:r>
              <a:rPr lang="en-US" sz="1400" i="1" dirty="0" err="1" smtClean="0"/>
              <a:t>Arlindo</a:t>
            </a:r>
            <a:r>
              <a:rPr lang="en-US" sz="1400" i="1" dirty="0" smtClean="0"/>
              <a:t> da Silva (GSFC), Yu-Tai </a:t>
            </a:r>
            <a:r>
              <a:rPr lang="en-US" sz="1400" i="1" dirty="0" err="1" smtClean="0"/>
              <a:t>Hou</a:t>
            </a:r>
            <a:r>
              <a:rPr lang="en-US" sz="1400" i="1" dirty="0" smtClean="0"/>
              <a:t> (NCEP)</a:t>
            </a:r>
            <a:endParaRPr lang="en-US" sz="1400" i="1" dirty="0"/>
          </a:p>
        </p:txBody>
      </p:sp>
      <p:sp>
        <p:nvSpPr>
          <p:cNvPr id="7" name="Content Placeholder 2"/>
          <p:cNvSpPr txBox="1">
            <a:spLocks/>
          </p:cNvSpPr>
          <p:nvPr/>
        </p:nvSpPr>
        <p:spPr>
          <a:xfrm>
            <a:off x="310687" y="1715787"/>
            <a:ext cx="5186145" cy="23622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lang="en-US" sz="1800" dirty="0" smtClean="0">
                <a:solidFill>
                  <a:sysClr val="windowText" lastClr="000000"/>
                </a:solidFill>
                <a:latin typeface="Perpetua"/>
              </a:rPr>
              <a:t>Overarching goal</a:t>
            </a:r>
            <a:r>
              <a:rPr kumimoji="0" lang="en-US" sz="1800" b="0" i="0" u="none" strike="noStrike" kern="1200" cap="none" spc="0" normalizeH="0" baseline="0" noProof="0" dirty="0" smtClean="0">
                <a:ln>
                  <a:noFill/>
                </a:ln>
                <a:solidFill>
                  <a:sysClr val="windowText" lastClr="000000"/>
                </a:solidFill>
                <a:effectLst/>
                <a:uLnTx/>
                <a:uFillTx/>
                <a:latin typeface="Perpetua"/>
              </a:rPr>
              <a:t>:</a:t>
            </a:r>
            <a:r>
              <a:rPr kumimoji="0" lang="en-US" sz="1800" b="0" i="0" u="none" strike="noStrike" kern="1200" cap="none" spc="0" normalizeH="0" noProof="0" dirty="0" smtClean="0">
                <a:ln>
                  <a:noFill/>
                </a:ln>
                <a:solidFill>
                  <a:sysClr val="windowText" lastClr="000000"/>
                </a:solidFill>
                <a:effectLst/>
                <a:uLnTx/>
                <a:uFillTx/>
                <a:latin typeface="Perpetua"/>
              </a:rPr>
              <a:t> Improving the representation of aerosol processes, cloud microphysics, and aerosol-cloud-radiation interaction in NCEP global models</a:t>
            </a: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lang="en-US" sz="1800" dirty="0" smtClean="0">
                <a:solidFill>
                  <a:sysClr val="windowText" lastClr="000000"/>
                </a:solidFill>
                <a:latin typeface="Perpetua"/>
              </a:rPr>
              <a:t>Proposed approaches: </a:t>
            </a:r>
          </a:p>
          <a:p>
            <a:pPr lvl="1" indent="-274320">
              <a:spcBef>
                <a:spcPts val="580"/>
              </a:spcBef>
              <a:buClr>
                <a:srgbClr val="4F81BD"/>
              </a:buClr>
              <a:defRPr/>
            </a:pPr>
            <a:r>
              <a:rPr lang="en-US" sz="1600" noProof="0" dirty="0" smtClean="0">
                <a:solidFill>
                  <a:sysClr val="windowText" lastClr="000000"/>
                </a:solidFill>
                <a:latin typeface="Perpetua"/>
              </a:rPr>
              <a:t>Ad</a:t>
            </a:r>
            <a:r>
              <a:rPr kumimoji="0" lang="en-US" sz="1600" b="0" i="0" u="none" strike="noStrike" kern="1200" cap="none" spc="0" normalizeH="0" noProof="0" dirty="0" smtClean="0">
                <a:ln>
                  <a:noFill/>
                </a:ln>
                <a:solidFill>
                  <a:sysClr val="windowText" lastClr="000000"/>
                </a:solidFill>
                <a:effectLst/>
                <a:uLnTx/>
                <a:uFillTx/>
                <a:latin typeface="Perpetua"/>
              </a:rPr>
              <a:t>opt GSFC’s physically-based aerosol and cloud microphysics package (MAM aerosol scheme and MG cloud microphysics)</a:t>
            </a:r>
          </a:p>
          <a:p>
            <a:pPr lvl="1" indent="-274320">
              <a:spcBef>
                <a:spcPts val="580"/>
              </a:spcBef>
              <a:buClr>
                <a:srgbClr val="4F81BD"/>
              </a:buClr>
              <a:defRPr/>
            </a:pPr>
            <a:r>
              <a:rPr lang="en-US" sz="1600" dirty="0" smtClean="0">
                <a:solidFill>
                  <a:sysClr val="windowText" lastClr="000000"/>
                </a:solidFill>
                <a:latin typeface="Perpetua"/>
              </a:rPr>
              <a:t>Tests of t</a:t>
            </a:r>
            <a:r>
              <a:rPr lang="en-US" sz="1600" baseline="0" dirty="0" smtClean="0">
                <a:solidFill>
                  <a:sysClr val="windowText" lastClr="000000"/>
                </a:solidFill>
                <a:latin typeface="Perpetua"/>
              </a:rPr>
              <a:t>he two physics upgrades</a:t>
            </a:r>
            <a:r>
              <a:rPr lang="en-US" sz="1600" dirty="0" smtClean="0">
                <a:solidFill>
                  <a:sysClr val="windowText" lastClr="000000"/>
                </a:solidFill>
                <a:latin typeface="Perpetua"/>
              </a:rPr>
              <a:t> are conducted individually (uncoupled) initially and will be interactively (coupled)</a:t>
            </a:r>
            <a:endParaRPr kumimoji="0" lang="en-US" sz="1600" b="0" i="0" u="none" strike="noStrike" kern="1200" cap="none" spc="0" normalizeH="0" baseline="0" noProof="0" dirty="0" smtClean="0">
              <a:ln>
                <a:noFill/>
              </a:ln>
              <a:solidFill>
                <a:sysClr val="windowText" lastClr="000000"/>
              </a:solidFill>
              <a:effectLst/>
              <a:uLnTx/>
              <a:uFillTx/>
              <a:latin typeface="Perpetua"/>
            </a:endParaRPr>
          </a:p>
          <a:p>
            <a:pPr>
              <a:buClr>
                <a:srgbClr val="4F81BD"/>
              </a:buClr>
              <a:defRPr/>
            </a:pPr>
            <a:r>
              <a:rPr lang="en-US" sz="1800" dirty="0" smtClean="0">
                <a:solidFill>
                  <a:sysClr val="windowText" lastClr="000000"/>
                </a:solidFill>
                <a:latin typeface="Perpetua"/>
              </a:rPr>
              <a:t>Project deliverables</a:t>
            </a:r>
            <a:r>
              <a:rPr kumimoji="0" lang="en-US" sz="1800" b="0" i="0" u="none" strike="noStrike" kern="1200" cap="none" spc="0" normalizeH="0" baseline="0" noProof="0" dirty="0" smtClean="0">
                <a:ln>
                  <a:noFill/>
                </a:ln>
                <a:solidFill>
                  <a:sysClr val="windowText" lastClr="000000"/>
                </a:solidFill>
                <a:effectLst/>
                <a:uLnTx/>
                <a:uFillTx/>
                <a:latin typeface="Perpetua"/>
              </a:rPr>
              <a:t>: Implementation of physics upgrades</a:t>
            </a:r>
          </a:p>
        </p:txBody>
      </p:sp>
      <p:sp>
        <p:nvSpPr>
          <p:cNvPr id="8" name="TextBox 7"/>
          <p:cNvSpPr txBox="1"/>
          <p:nvPr/>
        </p:nvSpPr>
        <p:spPr>
          <a:xfrm>
            <a:off x="344407" y="4724400"/>
            <a:ext cx="5191760" cy="2031325"/>
          </a:xfrm>
          <a:prstGeom prst="rect">
            <a:avLst/>
          </a:prstGeom>
          <a:solidFill>
            <a:srgbClr val="EEECE1"/>
          </a:solidFill>
          <a:ln>
            <a:solidFill>
              <a:srgbClr val="4F81BD"/>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1800" kern="0" noProof="0" dirty="0" smtClean="0">
                <a:solidFill>
                  <a:prstClr val="black"/>
                </a:solidFill>
                <a:latin typeface="Perpetua"/>
              </a:rPr>
              <a:t>Aligned with NGGPS efforts to advance physical parameterization suite in NEMS</a:t>
            </a:r>
            <a:endParaRPr kumimoji="0" lang="en-US" sz="1800" b="0" i="0" u="none" strike="noStrike" kern="0" cap="none" spc="0" normalizeH="0" baseline="0" noProof="0" dirty="0" smtClean="0">
              <a:ln>
                <a:noFill/>
              </a:ln>
              <a:solidFill>
                <a:prstClr val="black"/>
              </a:solidFill>
              <a:effectLst/>
              <a:uLnTx/>
              <a:uFillTx/>
              <a:latin typeface="Perpetua"/>
            </a:endParaRPr>
          </a:p>
          <a:p>
            <a:pPr marL="285750" lvl="0" indent="-285750">
              <a:buFont typeface="Arial"/>
              <a:buChar char="•"/>
              <a:defRPr/>
            </a:pPr>
            <a:r>
              <a:rPr lang="en-US" sz="1800" kern="0" dirty="0">
                <a:solidFill>
                  <a:prstClr val="black"/>
                </a:solidFill>
                <a:latin typeface="Perpetua"/>
              </a:rPr>
              <a:t>T</a:t>
            </a:r>
            <a:r>
              <a:rPr lang="en-US" sz="1800" kern="0" dirty="0" smtClean="0">
                <a:solidFill>
                  <a:prstClr val="black"/>
                </a:solidFill>
                <a:latin typeface="Perpetua"/>
              </a:rPr>
              <a:t>ransition to operations</a:t>
            </a:r>
            <a:r>
              <a:rPr kumimoji="0" lang="en-US" sz="1800" b="0" i="0" u="none" strike="noStrike" kern="0" cap="none" spc="0" normalizeH="0" baseline="0" noProof="0" dirty="0" smtClean="0">
                <a:ln>
                  <a:noFill/>
                </a:ln>
                <a:solidFill>
                  <a:prstClr val="black"/>
                </a:solidFill>
                <a:effectLst/>
                <a:uLnTx/>
                <a:uFillTx/>
                <a:latin typeface="Perpetua"/>
              </a:rPr>
              <a:t> implementation: All code development </a:t>
            </a:r>
            <a:r>
              <a:rPr lang="en-US" sz="1800" dirty="0" smtClean="0">
                <a:latin typeface="Perpetua" panose="02020502060401020303" pitchFamily="18" charset="0"/>
              </a:rPr>
              <a:t>will </a:t>
            </a:r>
            <a:r>
              <a:rPr lang="en-US" sz="1800" dirty="0">
                <a:latin typeface="Perpetua" panose="02020502060401020303" pitchFamily="18" charset="0"/>
              </a:rPr>
              <a:t>be committed to NCEP </a:t>
            </a:r>
            <a:r>
              <a:rPr lang="en-US" sz="1800" dirty="0" smtClean="0">
                <a:latin typeface="Perpetua" panose="02020502060401020303" pitchFamily="18" charset="0"/>
              </a:rPr>
              <a:t>SVN code repository, and all tests will follow test harness for Unified Global Coupled Analysis and Forecast System (UGCS) at NCEP.</a:t>
            </a:r>
            <a:endParaRPr kumimoji="0" lang="en-US" sz="1800" b="0" i="0" u="none" strike="noStrike" kern="0" cap="none" spc="0" normalizeH="0" baseline="0" noProof="0" dirty="0" smtClean="0">
              <a:ln>
                <a:noFill/>
              </a:ln>
              <a:solidFill>
                <a:prstClr val="black"/>
              </a:solidFill>
              <a:effectLst/>
              <a:uLnTx/>
              <a:uFillTx/>
              <a:latin typeface="Perpetua" panose="02020502060401020303" pitchFamily="18" charset="0"/>
            </a:endParaRPr>
          </a:p>
        </p:txBody>
      </p:sp>
      <p:pic>
        <p:nvPicPr>
          <p:cNvPr id="13" name="圖片 6" descr="19:50 mam_cmass.pdf"/>
          <p:cNvPicPr>
            <a:picLocks noChangeAspect="1"/>
          </p:cNvPicPr>
          <p:nvPr/>
        </p:nvPicPr>
        <p:blipFill rotWithShape="1">
          <a:blip r:embed="rId3">
            <a:extLst>
              <a:ext uri="{28A0092B-C50C-407E-A947-70E740481C1C}">
                <a14:useLocalDpi xmlns:a14="http://schemas.microsoft.com/office/drawing/2010/main" val="0"/>
              </a:ext>
            </a:extLst>
          </a:blip>
          <a:srcRect l="54502" t="34978" r="5151" b="35655"/>
          <a:stretch/>
        </p:blipFill>
        <p:spPr>
          <a:xfrm>
            <a:off x="5478873" y="1836583"/>
            <a:ext cx="3651980" cy="2054012"/>
          </a:xfrm>
          <a:prstGeom prst="rect">
            <a:avLst/>
          </a:prstGeom>
        </p:spPr>
      </p:pic>
      <p:pic>
        <p:nvPicPr>
          <p:cNvPr id="14" name="圖片 5" descr="19:50 mam_cmass.pdf"/>
          <p:cNvPicPr>
            <a:picLocks noChangeAspect="1"/>
          </p:cNvPicPr>
          <p:nvPr/>
        </p:nvPicPr>
        <p:blipFill rotWithShape="1">
          <a:blip r:embed="rId3">
            <a:extLst>
              <a:ext uri="{28A0092B-C50C-407E-A947-70E740481C1C}">
                <a14:useLocalDpi xmlns:a14="http://schemas.microsoft.com/office/drawing/2010/main" val="0"/>
              </a:ext>
            </a:extLst>
          </a:blip>
          <a:srcRect l="55130" t="62996" r="5720" b="7637"/>
          <a:stretch/>
        </p:blipFill>
        <p:spPr>
          <a:xfrm>
            <a:off x="5555623" y="3795371"/>
            <a:ext cx="3543634" cy="2054012"/>
          </a:xfrm>
          <a:prstGeom prst="rect">
            <a:avLst/>
          </a:prstGeom>
        </p:spPr>
      </p:pic>
      <p:sp>
        <p:nvSpPr>
          <p:cNvPr id="3" name="TextBox 2"/>
          <p:cNvSpPr txBox="1"/>
          <p:nvPr/>
        </p:nvSpPr>
        <p:spPr>
          <a:xfrm>
            <a:off x="5747118" y="5849383"/>
            <a:ext cx="3200399" cy="584775"/>
          </a:xfrm>
          <a:prstGeom prst="rect">
            <a:avLst/>
          </a:prstGeom>
          <a:noFill/>
        </p:spPr>
        <p:txBody>
          <a:bodyPr wrap="square" rtlCol="0">
            <a:spAutoFit/>
          </a:bodyPr>
          <a:lstStyle/>
          <a:p>
            <a:r>
              <a:rPr lang="en-US" sz="1600" dirty="0" smtClean="0">
                <a:latin typeface="Perpetua" panose="02020502060401020303" pitchFamily="18" charset="0"/>
              </a:rPr>
              <a:t>Dust and sea salt column mass density simulated by Modal Aerosol Model </a:t>
            </a:r>
            <a:endParaRPr lang="en-US" sz="1600" dirty="0">
              <a:latin typeface="Perpetua" panose="02020502060401020303" pitchFamily="18" charset="0"/>
            </a:endParaRPr>
          </a:p>
        </p:txBody>
      </p:sp>
      <p:sp>
        <p:nvSpPr>
          <p:cNvPr id="4" name="TextBox 3"/>
          <p:cNvSpPr txBox="1"/>
          <p:nvPr/>
        </p:nvSpPr>
        <p:spPr>
          <a:xfrm>
            <a:off x="6058362" y="6462256"/>
            <a:ext cx="2493002" cy="307777"/>
          </a:xfrm>
          <a:prstGeom prst="rect">
            <a:avLst/>
          </a:prstGeom>
          <a:noFill/>
        </p:spPr>
        <p:txBody>
          <a:bodyPr wrap="square" rtlCol="0">
            <a:spAutoFit/>
          </a:bodyPr>
          <a:lstStyle/>
          <a:p>
            <a:r>
              <a:rPr lang="en-US" sz="1400" b="1" i="1" dirty="0" smtClean="0">
                <a:solidFill>
                  <a:srgbClr val="3366FF"/>
                </a:solidFill>
                <a:latin typeface="Perpetua" panose="02020502060401020303" pitchFamily="18" charset="0"/>
              </a:rPr>
              <a:t>Co-funded </a:t>
            </a:r>
            <a:r>
              <a:rPr lang="en-US" sz="1400" b="1" i="1" dirty="0" smtClean="0">
                <a:solidFill>
                  <a:srgbClr val="3366FF"/>
                </a:solidFill>
                <a:latin typeface="Perpetua" panose="02020502060401020303" pitchFamily="18" charset="0"/>
              </a:rPr>
              <a:t>by </a:t>
            </a:r>
            <a:r>
              <a:rPr lang="en-US" sz="1400" b="1" i="1" dirty="0" smtClean="0">
                <a:solidFill>
                  <a:srgbClr val="3366FF"/>
                </a:solidFill>
                <a:latin typeface="Perpetua" panose="02020502060401020303" pitchFamily="18" charset="0"/>
              </a:rPr>
              <a:t>CPO and NGGPS</a:t>
            </a:r>
            <a:endParaRPr lang="en-US" sz="1400" b="1" i="1" dirty="0">
              <a:solidFill>
                <a:srgbClr val="3366FF"/>
              </a:solidFill>
              <a:latin typeface="Perpetua" panose="02020502060401020303" pitchFamily="18" charset="0"/>
            </a:endParaRPr>
          </a:p>
        </p:txBody>
      </p:sp>
    </p:spTree>
    <p:extLst>
      <p:ext uri="{BB962C8B-B14F-4D97-AF65-F5344CB8AC3E}">
        <p14:creationId xmlns:p14="http://schemas.microsoft.com/office/powerpoint/2010/main" val="3726727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1371600"/>
            <a:ext cx="8183880" cy="420387"/>
          </a:xfrm>
          <a:prstGeom prst="rect">
            <a:avLst/>
          </a:prstGeom>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1800" b="1" dirty="0">
                <a:solidFill>
                  <a:srgbClr val="0000FF"/>
                </a:solidFill>
                <a:latin typeface="Times New Roman"/>
                <a:cs typeface="Times New Roman"/>
              </a:rPr>
              <a:t>PI: </a:t>
            </a:r>
            <a:r>
              <a:rPr lang="en-US" sz="1800" b="1" dirty="0" err="1">
                <a:solidFill>
                  <a:srgbClr val="0000FF"/>
                </a:solidFill>
                <a:latin typeface="Times New Roman"/>
                <a:cs typeface="Times New Roman"/>
              </a:rPr>
              <a:t>Zhanqing</a:t>
            </a:r>
            <a:r>
              <a:rPr lang="en-US" sz="1800" b="1" dirty="0">
                <a:solidFill>
                  <a:srgbClr val="0000FF"/>
                </a:solidFill>
                <a:latin typeface="Times New Roman"/>
                <a:cs typeface="Times New Roman"/>
              </a:rPr>
              <a:t> Li, University of </a:t>
            </a:r>
            <a:r>
              <a:rPr lang="en-US" sz="1800" b="1" dirty="0" smtClean="0">
                <a:solidFill>
                  <a:srgbClr val="0000FF"/>
                </a:solidFill>
                <a:latin typeface="Times New Roman"/>
                <a:cs typeface="Times New Roman"/>
              </a:rPr>
              <a:t>Maryland</a:t>
            </a:r>
            <a:endParaRPr lang="en-US" sz="1800" dirty="0">
              <a:solidFill>
                <a:srgbClr val="0000FF"/>
              </a:solidFill>
              <a:latin typeface="Times New Roman"/>
              <a:cs typeface="Times New Roman"/>
            </a:endParaRPr>
          </a:p>
        </p:txBody>
      </p:sp>
      <p:sp>
        <p:nvSpPr>
          <p:cNvPr id="7" name="Content Placeholder 2"/>
          <p:cNvSpPr txBox="1">
            <a:spLocks/>
          </p:cNvSpPr>
          <p:nvPr/>
        </p:nvSpPr>
        <p:spPr>
          <a:xfrm>
            <a:off x="241736" y="1778872"/>
            <a:ext cx="3810000" cy="4724400"/>
          </a:xfrm>
          <a:prstGeom prst="rect">
            <a:avLst/>
          </a:prstGeom>
          <a:noFill/>
          <a:ln>
            <a:solidFill>
              <a:srgbClr val="BBE0E3"/>
            </a:solidFill>
          </a:ln>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en-US" sz="2400" b="1" dirty="0" smtClean="0">
                <a:solidFill>
                  <a:srgbClr val="002060"/>
                </a:solidFill>
                <a:latin typeface="Times New Roman"/>
                <a:cs typeface="Times New Roman"/>
              </a:rPr>
              <a:t>Deliverables</a:t>
            </a:r>
          </a:p>
          <a:p>
            <a:pPr marL="0" indent="0" algn="ctr">
              <a:buNone/>
            </a:pPr>
            <a:endParaRPr lang="en-US" sz="400" b="1" dirty="0" smtClean="0">
              <a:solidFill>
                <a:srgbClr val="002060"/>
              </a:solidFill>
              <a:latin typeface="Times New Roman"/>
              <a:cs typeface="Times New Roman"/>
            </a:endParaRPr>
          </a:p>
          <a:p>
            <a:r>
              <a:rPr lang="en-US" sz="2000" dirty="0" smtClean="0">
                <a:latin typeface="Times New Roman"/>
                <a:cs typeface="Times New Roman"/>
              </a:rPr>
              <a:t>Identified </a:t>
            </a:r>
            <a:r>
              <a:rPr lang="en-US" sz="2000" dirty="0">
                <a:latin typeface="Times New Roman"/>
                <a:cs typeface="Times New Roman"/>
              </a:rPr>
              <a:t>systematic errors in the </a:t>
            </a:r>
            <a:r>
              <a:rPr lang="en-US" sz="2000" dirty="0" smtClean="0">
                <a:latin typeface="Times New Roman"/>
                <a:cs typeface="Times New Roman"/>
              </a:rPr>
              <a:t>NWP due to unaccounted aerosol effects using satellite </a:t>
            </a:r>
            <a:r>
              <a:rPr lang="en-US" sz="2000" dirty="0">
                <a:latin typeface="Times New Roman"/>
                <a:cs typeface="Times New Roman"/>
              </a:rPr>
              <a:t>and ground-</a:t>
            </a:r>
            <a:r>
              <a:rPr lang="en-US" sz="2000" dirty="0" smtClean="0">
                <a:latin typeface="Times New Roman"/>
                <a:cs typeface="Times New Roman"/>
              </a:rPr>
              <a:t>based data;</a:t>
            </a:r>
          </a:p>
          <a:p>
            <a:r>
              <a:rPr lang="en-US" sz="2000" dirty="0" smtClean="0">
                <a:latin typeface="Times New Roman"/>
                <a:cs typeface="Times New Roman"/>
              </a:rPr>
              <a:t>Evaluation results of </a:t>
            </a:r>
            <a:r>
              <a:rPr lang="en-US" sz="2000" dirty="0">
                <a:latin typeface="Times New Roman"/>
                <a:cs typeface="Times New Roman"/>
              </a:rPr>
              <a:t>physical schemes associated with accounting for the </a:t>
            </a:r>
            <a:r>
              <a:rPr lang="en-US" sz="2000" dirty="0" smtClean="0">
                <a:latin typeface="Times New Roman"/>
                <a:cs typeface="Times New Roman"/>
              </a:rPr>
              <a:t>aerosol and cloud effects;</a:t>
            </a:r>
          </a:p>
          <a:p>
            <a:r>
              <a:rPr lang="en-US" sz="2000" dirty="0" smtClean="0">
                <a:latin typeface="Times New Roman"/>
                <a:cs typeface="Times New Roman"/>
              </a:rPr>
              <a:t>Improved understanding of the </a:t>
            </a:r>
            <a:r>
              <a:rPr lang="en-US" sz="2000" dirty="0">
                <a:latin typeface="Times New Roman"/>
                <a:cs typeface="Times New Roman"/>
              </a:rPr>
              <a:t>performance of </a:t>
            </a:r>
            <a:r>
              <a:rPr lang="en-US" sz="2000" dirty="0" smtClean="0">
                <a:latin typeface="Times New Roman"/>
                <a:cs typeface="Times New Roman"/>
              </a:rPr>
              <a:t>new physical schemes </a:t>
            </a:r>
            <a:r>
              <a:rPr lang="en-US" sz="2000" dirty="0">
                <a:latin typeface="Times New Roman"/>
                <a:cs typeface="Times New Roman"/>
              </a:rPr>
              <a:t>with the aid of a </a:t>
            </a:r>
            <a:r>
              <a:rPr lang="en-US" sz="2000" dirty="0" smtClean="0">
                <a:latin typeface="Times New Roman"/>
                <a:cs typeface="Times New Roman"/>
              </a:rPr>
              <a:t>cloud resolving model.</a:t>
            </a:r>
            <a:endParaRPr lang="en-US" sz="2000" dirty="0">
              <a:latin typeface="Times New Roman"/>
              <a:cs typeface="Times New Roman"/>
            </a:endParaRPr>
          </a:p>
        </p:txBody>
      </p:sp>
      <p:sp>
        <p:nvSpPr>
          <p:cNvPr id="13" name="Title 1"/>
          <p:cNvSpPr txBox="1">
            <a:spLocks/>
          </p:cNvSpPr>
          <p:nvPr/>
        </p:nvSpPr>
        <p:spPr bwMode="auto">
          <a:xfrm>
            <a:off x="18947" y="457200"/>
            <a:ext cx="9144000" cy="7607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lang="en-US"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lang="en-US" sz="2200" b="1" dirty="0" smtClean="0">
                <a:solidFill>
                  <a:schemeClr val="tx1"/>
                </a:solidFill>
                <a:latin typeface="Times New Roman"/>
                <a:cs typeface="Times New Roman"/>
              </a:rPr>
              <a:t>Evaluating the Impact of Cloud-Aerosol-Precipitation</a:t>
            </a:r>
          </a:p>
          <a:p>
            <a:r>
              <a:rPr lang="en-US" sz="2200" b="1" dirty="0" smtClean="0">
                <a:solidFill>
                  <a:schemeClr val="tx1"/>
                </a:solidFill>
                <a:latin typeface="Times New Roman"/>
                <a:cs typeface="Times New Roman"/>
              </a:rPr>
              <a:t>Interaction Schemes on Rainfall Forecast in the NGGPS</a:t>
            </a:r>
          </a:p>
          <a:p>
            <a:endParaRPr lang="en-US" sz="2200" b="1" dirty="0" smtClean="0">
              <a:solidFill>
                <a:schemeClr val="tx1"/>
              </a:solidFill>
              <a:latin typeface="Times New Roman"/>
              <a:cs typeface="Times New Roman"/>
            </a:endParaRPr>
          </a:p>
        </p:txBody>
      </p:sp>
      <p:sp>
        <p:nvSpPr>
          <p:cNvPr id="2" name="TextBox 1"/>
          <p:cNvSpPr txBox="1"/>
          <p:nvPr/>
        </p:nvSpPr>
        <p:spPr>
          <a:xfrm>
            <a:off x="4191000" y="5105400"/>
            <a:ext cx="4724400" cy="1446550"/>
          </a:xfrm>
          <a:prstGeom prst="rect">
            <a:avLst/>
          </a:prstGeom>
          <a:noFill/>
        </p:spPr>
        <p:txBody>
          <a:bodyPr wrap="square" rtlCol="0">
            <a:spAutoFit/>
          </a:bodyPr>
          <a:lstStyle/>
          <a:p>
            <a:pPr algn="ctr"/>
            <a:r>
              <a:rPr lang="en-US" sz="2400" dirty="0" smtClean="0">
                <a:solidFill>
                  <a:srgbClr val="002060"/>
                </a:solidFill>
              </a:rPr>
              <a:t>Goal: </a:t>
            </a:r>
          </a:p>
          <a:p>
            <a:r>
              <a:rPr lang="en-US" sz="1600" dirty="0" smtClean="0"/>
              <a:t>Improve cloud and rain forecasting by accounting for aerosol effects following data analysis, cloud resolving modeling (CRM) and single column modeling (SCM) </a:t>
            </a:r>
            <a:endParaRPr lang="en-US" sz="1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828800"/>
            <a:ext cx="4728161" cy="3320340"/>
          </a:xfrm>
          <a:prstGeom prst="rect">
            <a:avLst/>
          </a:prstGeom>
          <a:solidFill>
            <a:schemeClr val="accent5"/>
          </a:solidFill>
          <a:ln>
            <a:noFill/>
          </a:ln>
          <a:effectLst/>
          <a:extLst/>
        </p:spPr>
      </p:pic>
      <p:sp>
        <p:nvSpPr>
          <p:cNvPr id="3" name="TextBox 2"/>
          <p:cNvSpPr txBox="1"/>
          <p:nvPr/>
        </p:nvSpPr>
        <p:spPr>
          <a:xfrm>
            <a:off x="10509250" y="30162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54096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0" y="370494"/>
            <a:ext cx="9144000" cy="7607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lang="en-US"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lang="en-US" sz="1800" dirty="0" smtClean="0"/>
              <a:t>Improve Cloud &amp; Aerosol Parameterizations in the NGGPS</a:t>
            </a:r>
          </a:p>
          <a:p>
            <a:r>
              <a:rPr lang="en-US" sz="1800" dirty="0" smtClean="0"/>
              <a:t>Identifying Model Deficiencies and </a:t>
            </a:r>
            <a:r>
              <a:rPr lang="en-US" altLang="zh-CN" sz="1800" dirty="0" smtClean="0"/>
              <a:t>Finding</a:t>
            </a:r>
            <a:r>
              <a:rPr lang="zh-CN" altLang="en-US" sz="1800" dirty="0" smtClean="0"/>
              <a:t> </a:t>
            </a:r>
            <a:r>
              <a:rPr lang="en-US" altLang="zh-CN" sz="1800" dirty="0" smtClean="0"/>
              <a:t>Solutions</a:t>
            </a:r>
            <a:endParaRPr lang="en-US" sz="1800" dirty="0" smtClean="0"/>
          </a:p>
          <a:p>
            <a:r>
              <a:rPr lang="en-US" sz="1800" dirty="0" smtClean="0"/>
              <a:t>using Observations and Model Simulations:</a:t>
            </a:r>
          </a:p>
          <a:p>
            <a:r>
              <a:rPr lang="en-US" sz="2000" b="1" dirty="0">
                <a:solidFill>
                  <a:srgbClr val="002060"/>
                </a:solidFill>
                <a:latin typeface="Times New Roman"/>
                <a:cs typeface="Times New Roman"/>
              </a:rPr>
              <a:t>Connection to </a:t>
            </a:r>
            <a:r>
              <a:rPr lang="en-US" sz="2000" b="1" dirty="0" smtClean="0">
                <a:solidFill>
                  <a:srgbClr val="002060"/>
                </a:solidFill>
                <a:latin typeface="Times New Roman"/>
                <a:cs typeface="Times New Roman"/>
              </a:rPr>
              <a:t>NGGPS</a:t>
            </a:r>
            <a:endParaRPr lang="en-US" sz="2000" b="1" dirty="0">
              <a:solidFill>
                <a:srgbClr val="002060"/>
              </a:solidFill>
              <a:latin typeface="Times New Roman"/>
              <a:cs typeface="Times New Roman"/>
            </a:endParaRPr>
          </a:p>
          <a:p>
            <a:r>
              <a:rPr lang="en-US" sz="1800" dirty="0" smtClean="0"/>
              <a:t>   </a:t>
            </a:r>
          </a:p>
        </p:txBody>
      </p:sp>
      <p:sp>
        <p:nvSpPr>
          <p:cNvPr id="6" name="Content Placeholder 2"/>
          <p:cNvSpPr txBox="1">
            <a:spLocks/>
          </p:cNvSpPr>
          <p:nvPr/>
        </p:nvSpPr>
        <p:spPr>
          <a:xfrm>
            <a:off x="381000" y="1382105"/>
            <a:ext cx="4191000" cy="5029201"/>
          </a:xfrm>
          <a:prstGeom prst="rect">
            <a:avLst/>
          </a:prstGeom>
          <a:ln>
            <a:solidFill>
              <a:srgbClr val="BBE0E3"/>
            </a:solidFill>
          </a:ln>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spcBef>
                <a:spcPts val="100"/>
              </a:spcBef>
              <a:buNone/>
            </a:pPr>
            <a:r>
              <a:rPr lang="en-US" sz="1400" dirty="0" smtClean="0">
                <a:solidFill>
                  <a:srgbClr val="0000FF"/>
                </a:solidFill>
                <a:latin typeface="Times New Roman"/>
                <a:cs typeface="Times New Roman"/>
              </a:rPr>
              <a:t>1. Model test on microphysics parameterizations as a source of the GFS error using cloud resolving model</a:t>
            </a:r>
            <a:endParaRPr lang="en-US" sz="1400" dirty="0">
              <a:solidFill>
                <a:srgbClr val="0000FF"/>
              </a:solidFill>
              <a:latin typeface="Times New Roman"/>
              <a:cs typeface="Times New Roman"/>
            </a:endParaRPr>
          </a:p>
          <a:p>
            <a:pPr marL="0" indent="0">
              <a:buNone/>
            </a:pPr>
            <a:r>
              <a:rPr lang="en-US" sz="2200" dirty="0" smtClean="0">
                <a:latin typeface="Times New Roman"/>
                <a:cs typeface="Times New Roman"/>
              </a:rPr>
              <a:t>           </a:t>
            </a:r>
          </a:p>
          <a:p>
            <a:pPr marL="0" indent="0">
              <a:buNone/>
            </a:pPr>
            <a:r>
              <a:rPr lang="en-US" sz="2200" dirty="0" smtClean="0">
                <a:latin typeface="Times New Roman"/>
                <a:cs typeface="Times New Roman"/>
              </a:rPr>
              <a:t>               </a:t>
            </a:r>
          </a:p>
        </p:txBody>
      </p:sp>
      <p:sp>
        <p:nvSpPr>
          <p:cNvPr id="2" name="Rectangle 1"/>
          <p:cNvSpPr/>
          <p:nvPr/>
        </p:nvSpPr>
        <p:spPr>
          <a:xfrm>
            <a:off x="457200" y="4166049"/>
            <a:ext cx="5791200" cy="461665"/>
          </a:xfrm>
          <a:prstGeom prst="rect">
            <a:avLst/>
          </a:prstGeom>
        </p:spPr>
        <p:txBody>
          <a:bodyPr wrap="square">
            <a:spAutoFit/>
          </a:bodyPr>
          <a:lstStyle/>
          <a:p>
            <a:r>
              <a:rPr lang="en-US" sz="1200" dirty="0" smtClean="0">
                <a:latin typeface="Times New Roman"/>
                <a:cs typeface="Times New Roman"/>
              </a:rPr>
              <a:t>Figure 1. Vertical distributions of cloud-liquid content (CLC) </a:t>
            </a:r>
          </a:p>
          <a:p>
            <a:r>
              <a:rPr lang="en-US" sz="1200" dirty="0" smtClean="0">
                <a:latin typeface="Times New Roman"/>
                <a:cs typeface="Times New Roman"/>
              </a:rPr>
              <a:t>for a simulated case of deep convective clouds</a:t>
            </a:r>
            <a:endParaRPr lang="en-US" sz="1200" dirty="0">
              <a:latin typeface="Times New Roman"/>
              <a:cs typeface="Times New Roman"/>
            </a:endParaRPr>
          </a:p>
        </p:txBody>
      </p:sp>
      <p:sp>
        <p:nvSpPr>
          <p:cNvPr id="10" name="Rectangle 9"/>
          <p:cNvSpPr/>
          <p:nvPr/>
        </p:nvSpPr>
        <p:spPr>
          <a:xfrm>
            <a:off x="457200" y="4653272"/>
            <a:ext cx="5791200" cy="830997"/>
          </a:xfrm>
          <a:prstGeom prst="rect">
            <a:avLst/>
          </a:prstGeom>
        </p:spPr>
        <p:txBody>
          <a:bodyPr wrap="square">
            <a:spAutoFit/>
          </a:bodyPr>
          <a:lstStyle/>
          <a:p>
            <a:pPr marL="171450" indent="-171450">
              <a:buFont typeface="Arial" panose="020B0604020202020204" pitchFamily="34" charset="0"/>
              <a:buChar char="•"/>
            </a:pPr>
            <a:r>
              <a:rPr lang="en-US" sz="1200" dirty="0" smtClean="0">
                <a:latin typeface="Times New Roman"/>
                <a:cs typeface="Times New Roman"/>
              </a:rPr>
              <a:t>The repeated standard CRM simulations with saturation </a:t>
            </a:r>
          </a:p>
          <a:p>
            <a:r>
              <a:rPr lang="en-US" sz="1200" dirty="0" smtClean="0">
                <a:latin typeface="Times New Roman"/>
                <a:cs typeface="Times New Roman"/>
              </a:rPr>
              <a:t>    adjustment (dashed lines) show much smaller sensitivity </a:t>
            </a:r>
          </a:p>
          <a:p>
            <a:r>
              <a:rPr lang="en-US" sz="1200" dirty="0">
                <a:latin typeface="Times New Roman"/>
                <a:cs typeface="Times New Roman"/>
              </a:rPr>
              <a:t> </a:t>
            </a:r>
            <a:r>
              <a:rPr lang="en-US" sz="1200" dirty="0" smtClean="0">
                <a:latin typeface="Times New Roman"/>
                <a:cs typeface="Times New Roman"/>
              </a:rPr>
              <a:t>   of  CLC to aerosol than the standard simulations with </a:t>
            </a:r>
          </a:p>
          <a:p>
            <a:r>
              <a:rPr lang="en-US" sz="1200" dirty="0">
                <a:latin typeface="Times New Roman"/>
                <a:cs typeface="Times New Roman"/>
              </a:rPr>
              <a:t> </a:t>
            </a:r>
            <a:r>
              <a:rPr lang="en-US" sz="1200" dirty="0" smtClean="0">
                <a:latin typeface="Times New Roman"/>
                <a:cs typeface="Times New Roman"/>
              </a:rPr>
              <a:t>   supersaturation prediction (solid lines)</a:t>
            </a:r>
          </a:p>
        </p:txBody>
      </p:sp>
      <p:sp>
        <p:nvSpPr>
          <p:cNvPr id="9" name="Rectangle 8"/>
          <p:cNvSpPr/>
          <p:nvPr/>
        </p:nvSpPr>
        <p:spPr>
          <a:xfrm>
            <a:off x="609600" y="5487180"/>
            <a:ext cx="4572000" cy="536044"/>
          </a:xfrm>
          <a:prstGeom prst="rect">
            <a:avLst/>
          </a:prstGeom>
        </p:spPr>
        <p:txBody>
          <a:bodyPr>
            <a:spAutoFit/>
          </a:bodyPr>
          <a:lstStyle/>
          <a:p>
            <a:pPr lvl="0">
              <a:spcBef>
                <a:spcPts val="100"/>
              </a:spcBef>
            </a:pP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2. Future Tasks/Deliveries</a:t>
            </a:r>
          </a:p>
          <a:p>
            <a:pPr lvl="0">
              <a:spcBef>
                <a:spcPts val="100"/>
              </a:spcBef>
            </a:pPr>
            <a:endParaRPr lang="en-US" sz="1400" dirty="0">
              <a:solidFill>
                <a:srgbClr val="000000"/>
              </a:solidFill>
              <a:latin typeface="Times New Roman"/>
              <a:cs typeface="Times New Roman"/>
            </a:endParaRPr>
          </a:p>
        </p:txBody>
      </p:sp>
      <p:sp>
        <p:nvSpPr>
          <p:cNvPr id="16" name="Rectangle 15"/>
          <p:cNvSpPr/>
          <p:nvPr/>
        </p:nvSpPr>
        <p:spPr>
          <a:xfrm>
            <a:off x="457200" y="5755202"/>
            <a:ext cx="5791200" cy="830997"/>
          </a:xfrm>
          <a:prstGeom prst="rect">
            <a:avLst/>
          </a:prstGeom>
        </p:spPr>
        <p:txBody>
          <a:bodyPr wrap="square">
            <a:spAutoFit/>
          </a:bodyPr>
          <a:lstStyle/>
          <a:p>
            <a:pPr marL="171450" indent="-171450">
              <a:buFont typeface="Arial" panose="020B0604020202020204" pitchFamily="34" charset="0"/>
              <a:buChar char="•"/>
            </a:pPr>
            <a:r>
              <a:rPr lang="en-US" sz="1200" dirty="0" smtClean="0">
                <a:latin typeface="Times New Roman"/>
                <a:cs typeface="Times New Roman"/>
              </a:rPr>
              <a:t>Testing </a:t>
            </a:r>
            <a:r>
              <a:rPr lang="en-US" sz="1200" dirty="0">
                <a:latin typeface="Times New Roman"/>
                <a:cs typeface="Times New Roman"/>
              </a:rPr>
              <a:t>on </a:t>
            </a:r>
            <a:r>
              <a:rPr lang="en-US" sz="1200" dirty="0" smtClean="0">
                <a:latin typeface="Times New Roman"/>
                <a:cs typeface="Times New Roman"/>
              </a:rPr>
              <a:t>rain collection </a:t>
            </a:r>
            <a:r>
              <a:rPr lang="en-US" sz="1200" dirty="0">
                <a:latin typeface="Times New Roman"/>
                <a:cs typeface="Times New Roman"/>
              </a:rPr>
              <a:t>and sedimentation processes</a:t>
            </a:r>
          </a:p>
          <a:p>
            <a:pPr marL="171450" indent="-171450">
              <a:buFont typeface="Arial" panose="020B0604020202020204" pitchFamily="34" charset="0"/>
              <a:buChar char="•"/>
            </a:pPr>
            <a:r>
              <a:rPr lang="en-US" sz="1200" dirty="0" smtClean="0">
                <a:latin typeface="Times New Roman"/>
                <a:cs typeface="Times New Roman"/>
              </a:rPr>
              <a:t>Evaluation of the model resolutions </a:t>
            </a:r>
            <a:r>
              <a:rPr lang="en-US" sz="1200" dirty="0">
                <a:latin typeface="Times New Roman"/>
                <a:cs typeface="Times New Roman"/>
              </a:rPr>
              <a:t>as another source</a:t>
            </a:r>
          </a:p>
          <a:p>
            <a:r>
              <a:rPr lang="en-US" sz="1200" dirty="0">
                <a:latin typeface="Times New Roman"/>
                <a:cs typeface="Times New Roman"/>
              </a:rPr>
              <a:t>     of the GFS </a:t>
            </a:r>
            <a:r>
              <a:rPr lang="en-US" sz="1200" dirty="0" smtClean="0">
                <a:latin typeface="Times New Roman"/>
                <a:cs typeface="Times New Roman"/>
              </a:rPr>
              <a:t>error in implementing new microphysics schemes</a:t>
            </a:r>
            <a:endParaRPr lang="en-US" sz="1200" dirty="0">
              <a:latin typeface="Times New Roman"/>
              <a:cs typeface="Times New Roman"/>
            </a:endParaRPr>
          </a:p>
          <a:p>
            <a:endParaRPr lang="en-US" sz="1200" dirty="0" smtClean="0">
              <a:latin typeface="Times New Roman"/>
              <a:cs typeface="Times New Roman"/>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733" y="1949374"/>
            <a:ext cx="4377267" cy="2259010"/>
          </a:xfrm>
          <a:prstGeom prst="rect">
            <a:avLst/>
          </a:prstGeom>
        </p:spPr>
      </p:pic>
      <p:sp>
        <p:nvSpPr>
          <p:cNvPr id="12" name="Content Placeholder 2"/>
          <p:cNvSpPr txBox="1">
            <a:spLocks/>
          </p:cNvSpPr>
          <p:nvPr/>
        </p:nvSpPr>
        <p:spPr>
          <a:xfrm>
            <a:off x="4765964" y="1305906"/>
            <a:ext cx="4343400" cy="5029201"/>
          </a:xfrm>
          <a:prstGeom prst="rect">
            <a:avLst/>
          </a:prstGeom>
          <a:ln>
            <a:solidFill>
              <a:srgbClr val="BBE0E3"/>
            </a:solidFill>
          </a:ln>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just">
              <a:spcBef>
                <a:spcPts val="100"/>
              </a:spcBef>
              <a:buNone/>
            </a:pPr>
            <a:r>
              <a:rPr lang="en-US" sz="2200" dirty="0" smtClean="0">
                <a:latin typeface="Times New Roman"/>
                <a:cs typeface="Times New Roman"/>
              </a:rPr>
              <a:t>   </a:t>
            </a:r>
            <a:r>
              <a:rPr lang="en-US" sz="1400" dirty="0" smtClean="0">
                <a:solidFill>
                  <a:srgbClr val="0000FF"/>
                </a:solidFill>
                <a:latin typeface="Times New Roman"/>
                <a:cs typeface="Times New Roman"/>
              </a:rPr>
              <a:t>2. E</a:t>
            </a:r>
            <a:r>
              <a:rPr lang="en-US" altLang="zh-CN" sz="1400" dirty="0" smtClean="0">
                <a:solidFill>
                  <a:srgbClr val="0000FF"/>
                </a:solidFill>
                <a:latin typeface="Times New Roman"/>
                <a:cs typeface="Times New Roman"/>
              </a:rPr>
              <a:t>valuation of the GFS model in cloud </a:t>
            </a:r>
            <a:r>
              <a:rPr lang="en-US" altLang="zh-CN" sz="1400" dirty="0">
                <a:solidFill>
                  <a:srgbClr val="0000FF"/>
                </a:solidFill>
                <a:latin typeface="Times New Roman"/>
                <a:cs typeface="Times New Roman"/>
              </a:rPr>
              <a:t>properties     </a:t>
            </a:r>
            <a:endParaRPr lang="en-US" altLang="zh-CN" sz="1400" dirty="0" smtClean="0">
              <a:solidFill>
                <a:srgbClr val="0000FF"/>
              </a:solidFill>
              <a:latin typeface="Times New Roman"/>
              <a:cs typeface="Times New Roman"/>
            </a:endParaRPr>
          </a:p>
          <a:p>
            <a:pPr marL="0" indent="0" algn="just">
              <a:spcBef>
                <a:spcPts val="100"/>
              </a:spcBef>
              <a:buNone/>
            </a:pPr>
            <a:r>
              <a:rPr lang="en-US" altLang="zh-CN" sz="1400" dirty="0" smtClean="0">
                <a:solidFill>
                  <a:srgbClr val="0000FF"/>
                </a:solidFill>
                <a:latin typeface="Times New Roman"/>
                <a:cs typeface="Times New Roman"/>
              </a:rPr>
              <a:t>        and meteorological variables using observations</a:t>
            </a:r>
            <a:endParaRPr lang="en-US" altLang="zh-CN" sz="1200" dirty="0" smtClean="0">
              <a:latin typeface="Times New Roman"/>
              <a:cs typeface="Times New Roman"/>
            </a:endParaRPr>
          </a:p>
          <a:p>
            <a:pPr algn="just">
              <a:spcBef>
                <a:spcPts val="100"/>
              </a:spcBef>
            </a:pPr>
            <a:endParaRPr lang="en-US" altLang="zh-CN" sz="1200" dirty="0" smtClean="0">
              <a:latin typeface="Times New Roman"/>
              <a:cs typeface="Times New Roman"/>
            </a:endParaRPr>
          </a:p>
          <a:p>
            <a:pPr algn="just">
              <a:spcBef>
                <a:spcPts val="100"/>
              </a:spcBef>
            </a:pPr>
            <a:r>
              <a:rPr lang="en-US" altLang="zh-CN" sz="1200" dirty="0" smtClean="0">
                <a:latin typeface="Times New Roman"/>
                <a:cs typeface="Times New Roman"/>
              </a:rPr>
              <a:t>Objective: I</a:t>
            </a:r>
            <a:r>
              <a:rPr lang="en-US" sz="1200" dirty="0" smtClean="0">
                <a:latin typeface="Times New Roman"/>
                <a:cs typeface="Times New Roman"/>
              </a:rPr>
              <a:t>mprovement of cloud cover representation in the current  model that is susceptible to the influences of aerosol. </a:t>
            </a:r>
          </a:p>
          <a:p>
            <a:pPr algn="just">
              <a:spcBef>
                <a:spcPts val="100"/>
              </a:spcBef>
            </a:pPr>
            <a:r>
              <a:rPr lang="en-US" sz="1200" dirty="0" smtClean="0">
                <a:latin typeface="Times New Roman"/>
                <a:cs typeface="Times New Roman"/>
              </a:rPr>
              <a:t>We find systematic biases found in different regimes influenced by different types of aerosol. It is essential to identify the sources of errors in terms of various aerosol effects that influencing cloud by modulating radiation and cloud microphysics. </a:t>
            </a:r>
          </a:p>
          <a:p>
            <a:pPr marL="0" indent="0">
              <a:spcBef>
                <a:spcPts val="100"/>
              </a:spcBef>
              <a:buNone/>
            </a:pPr>
            <a:endParaRPr lang="en-US" sz="1200" dirty="0">
              <a:latin typeface="Times New Roman"/>
              <a:cs typeface="Times New Roman"/>
            </a:endParaRPr>
          </a:p>
          <a:p>
            <a:pPr marL="0" indent="0">
              <a:spcBef>
                <a:spcPts val="100"/>
              </a:spcBef>
              <a:buNone/>
            </a:pPr>
            <a:endParaRPr lang="en-US" sz="1200" dirty="0" smtClean="0">
              <a:latin typeface="Times New Roman"/>
              <a:cs typeface="Times New Roman"/>
            </a:endParaRPr>
          </a:p>
          <a:p>
            <a:pPr marL="0" indent="0">
              <a:spcBef>
                <a:spcPts val="100"/>
              </a:spcBef>
              <a:buNone/>
            </a:pPr>
            <a:endParaRPr lang="en-US" sz="1200" dirty="0" smtClean="0">
              <a:latin typeface="Times New Roman"/>
              <a:cs typeface="Times New Roman"/>
            </a:endParaRPr>
          </a:p>
          <a:p>
            <a:pPr marL="0" indent="0">
              <a:spcBef>
                <a:spcPts val="100"/>
              </a:spcBef>
              <a:buNone/>
            </a:pPr>
            <a:endParaRPr lang="en-US" sz="1200" dirty="0">
              <a:latin typeface="Times New Roman"/>
              <a:cs typeface="Times New Roman"/>
            </a:endParaRPr>
          </a:p>
          <a:p>
            <a:pPr marL="0" indent="0">
              <a:spcBef>
                <a:spcPts val="100"/>
              </a:spcBef>
              <a:buNone/>
            </a:pPr>
            <a:endParaRPr lang="en-US" sz="1200" dirty="0">
              <a:latin typeface="Times New Roman"/>
              <a:cs typeface="Times New Roman"/>
            </a:endParaRPr>
          </a:p>
          <a:p>
            <a:pPr marL="0" indent="0">
              <a:spcBef>
                <a:spcPts val="100"/>
              </a:spcBef>
              <a:buNone/>
            </a:pPr>
            <a:endParaRPr lang="en-US" sz="1200" dirty="0" smtClean="0">
              <a:latin typeface="Times New Roman"/>
              <a:cs typeface="Times New Roman"/>
            </a:endParaRPr>
          </a:p>
          <a:p>
            <a:pPr marL="0" indent="0">
              <a:spcBef>
                <a:spcPts val="100"/>
              </a:spcBef>
              <a:buNone/>
            </a:pPr>
            <a:endParaRPr lang="en-US" sz="1200" dirty="0" smtClean="0">
              <a:latin typeface="Times New Roman"/>
              <a:ea typeface="Malgun Gothic"/>
            </a:endParaRPr>
          </a:p>
          <a:p>
            <a:pPr marL="0" indent="0">
              <a:spcBef>
                <a:spcPts val="100"/>
              </a:spcBef>
              <a:buNone/>
            </a:pPr>
            <a:r>
              <a:rPr lang="en-US" sz="1200" dirty="0" smtClean="0">
                <a:latin typeface="Times New Roman"/>
                <a:ea typeface="Malgun Gothic"/>
              </a:rPr>
              <a:t>Fig 2. </a:t>
            </a:r>
            <a:r>
              <a:rPr lang="en-US" sz="1200" dirty="0">
                <a:latin typeface="Times New Roman"/>
                <a:ea typeface="Malgun Gothic"/>
              </a:rPr>
              <a:t>M</a:t>
            </a:r>
            <a:r>
              <a:rPr lang="en-US" sz="1200" dirty="0" smtClean="0">
                <a:latin typeface="Times New Roman"/>
                <a:ea typeface="Malgun Gothic"/>
              </a:rPr>
              <a:t>onthly </a:t>
            </a:r>
            <a:r>
              <a:rPr lang="en-US" sz="1200" dirty="0">
                <a:latin typeface="Times New Roman"/>
                <a:ea typeface="Malgun Gothic"/>
              </a:rPr>
              <a:t>mean </a:t>
            </a:r>
            <a:r>
              <a:rPr lang="en-US" sz="1200" dirty="0" smtClean="0">
                <a:latin typeface="Times New Roman"/>
                <a:ea typeface="Malgun Gothic"/>
              </a:rPr>
              <a:t>low cloud </a:t>
            </a:r>
            <a:r>
              <a:rPr lang="en-US" sz="1200" dirty="0">
                <a:latin typeface="Times New Roman"/>
                <a:ea typeface="Malgun Gothic"/>
              </a:rPr>
              <a:t>covers </a:t>
            </a:r>
            <a:r>
              <a:rPr lang="en-US" sz="1200" dirty="0" smtClean="0">
                <a:latin typeface="Times New Roman"/>
                <a:ea typeface="Malgun Gothic"/>
              </a:rPr>
              <a:t>in the </a:t>
            </a:r>
            <a:r>
              <a:rPr lang="en-US" sz="1200" dirty="0">
                <a:latin typeface="Times New Roman"/>
                <a:cs typeface="Times New Roman"/>
              </a:rPr>
              <a:t>the Namibian </a:t>
            </a:r>
            <a:r>
              <a:rPr lang="en-US" sz="1200" dirty="0" smtClean="0">
                <a:latin typeface="Times New Roman"/>
                <a:cs typeface="Times New Roman"/>
              </a:rPr>
              <a:t>region </a:t>
            </a:r>
            <a:r>
              <a:rPr lang="en-US" sz="1200" dirty="0" smtClean="0">
                <a:latin typeface="Times New Roman"/>
                <a:ea typeface="Malgun Gothic"/>
              </a:rPr>
              <a:t>from satellite (left) and </a:t>
            </a:r>
            <a:r>
              <a:rPr lang="en-US" sz="1200" dirty="0">
                <a:latin typeface="Times New Roman"/>
                <a:ea typeface="Malgun Gothic"/>
              </a:rPr>
              <a:t>the </a:t>
            </a:r>
            <a:r>
              <a:rPr lang="en-US" sz="1200" dirty="0" smtClean="0">
                <a:latin typeface="Times New Roman"/>
                <a:ea typeface="Malgun Gothic"/>
              </a:rPr>
              <a:t>GFS model (right) in </a:t>
            </a:r>
            <a:r>
              <a:rPr lang="en-US" sz="1200" dirty="0">
                <a:latin typeface="Times New Roman"/>
                <a:ea typeface="Malgun Gothic"/>
              </a:rPr>
              <a:t>July </a:t>
            </a:r>
            <a:r>
              <a:rPr lang="en-US" sz="1200" dirty="0" smtClean="0">
                <a:latin typeface="Times New Roman"/>
                <a:ea typeface="Malgun Gothic"/>
              </a:rPr>
              <a:t>2014. The region is susceptible to smoke. </a:t>
            </a:r>
            <a:r>
              <a:rPr lang="en-US" sz="1200" dirty="0" smtClean="0">
                <a:latin typeface="Times New Roman"/>
                <a:cs typeface="Times New Roman"/>
              </a:rPr>
              <a:t>                                  </a:t>
            </a:r>
          </a:p>
          <a:p>
            <a:pPr marL="0" indent="0">
              <a:spcBef>
                <a:spcPts val="100"/>
              </a:spcBef>
              <a:buNone/>
            </a:pPr>
            <a:r>
              <a:rPr lang="en-US" sz="1200" dirty="0" smtClean="0">
                <a:solidFill>
                  <a:srgbClr val="3366FF"/>
                </a:solidFill>
                <a:latin typeface="Times New Roman"/>
                <a:cs typeface="Times New Roman"/>
              </a:rPr>
              <a:t>Publications:</a:t>
            </a:r>
            <a:endParaRPr lang="en-US" sz="1400" dirty="0" smtClean="0">
              <a:solidFill>
                <a:srgbClr val="3366FF"/>
              </a:solidFill>
              <a:latin typeface="Times New Roman"/>
              <a:cs typeface="Times New Roman"/>
            </a:endParaRPr>
          </a:p>
          <a:p>
            <a:pPr marL="0" indent="0">
              <a:buNone/>
            </a:pPr>
            <a:r>
              <a:rPr lang="en-US" sz="800" dirty="0" smtClean="0"/>
              <a:t>Jiang</a:t>
            </a:r>
            <a:r>
              <a:rPr lang="en-US" sz="800" dirty="0"/>
              <a:t>, M., Z. Li, B. Wan, and M. </a:t>
            </a:r>
            <a:r>
              <a:rPr lang="en-US" sz="800" dirty="0" err="1"/>
              <a:t>Cribb</a:t>
            </a:r>
            <a:r>
              <a:rPr lang="en-US" sz="800" dirty="0"/>
              <a:t>, 2016: Impact of aerosols on precipitation from deep convective </a:t>
            </a:r>
            <a:r>
              <a:rPr lang="en-US" sz="800" dirty="0" smtClean="0"/>
              <a:t>clouds,</a:t>
            </a:r>
            <a:r>
              <a:rPr lang="en-US" sz="800" i="1" dirty="0" smtClean="0"/>
              <a:t> </a:t>
            </a:r>
            <a:r>
              <a:rPr lang="en-US" sz="800" i="1" dirty="0"/>
              <a:t>J. </a:t>
            </a:r>
            <a:r>
              <a:rPr lang="en-US" sz="800" i="1" dirty="0" err="1"/>
              <a:t>Geophys</a:t>
            </a:r>
            <a:r>
              <a:rPr lang="en-US" sz="800" i="1" dirty="0"/>
              <a:t>. Res. – Atmos.</a:t>
            </a:r>
            <a:r>
              <a:rPr lang="en-US" sz="800" dirty="0"/>
              <a:t>, in revision</a:t>
            </a:r>
            <a:r>
              <a:rPr lang="en-US" sz="800" dirty="0" smtClean="0"/>
              <a:t>.</a:t>
            </a:r>
          </a:p>
          <a:p>
            <a:pPr marL="0" indent="0">
              <a:buNone/>
            </a:pPr>
            <a:r>
              <a:rPr lang="en-US" sz="800" dirty="0"/>
              <a:t>Lee, S.-S., Z. Li, </a:t>
            </a:r>
            <a:r>
              <a:rPr lang="en-US" sz="800" dirty="0" err="1"/>
              <a:t>Mok</a:t>
            </a:r>
            <a:r>
              <a:rPr lang="en-US" sz="800" dirty="0"/>
              <a:t>, ­Interactions between aerosol absorption, thermodynamics, dynamics and microphysics and their impacts on clouds and precipitation in a multiple-cloud system, </a:t>
            </a:r>
            <a:r>
              <a:rPr lang="en-US" sz="800" i="1" dirty="0"/>
              <a:t>J. </a:t>
            </a:r>
            <a:r>
              <a:rPr lang="en-US" sz="800" i="1" dirty="0" err="1"/>
              <a:t>Geophy</a:t>
            </a:r>
            <a:r>
              <a:rPr lang="en-US" sz="800" i="1" dirty="0"/>
              <a:t>. Res., </a:t>
            </a:r>
            <a:r>
              <a:rPr lang="en-US" sz="800" dirty="0"/>
              <a:t>revised. </a:t>
            </a:r>
            <a:endParaRPr lang="en-US" sz="800" b="1" dirty="0"/>
          </a:p>
          <a:p>
            <a:pPr marL="0" indent="0">
              <a:buNone/>
            </a:pPr>
            <a:endParaRPr lang="en-US" sz="800" b="1" dirty="0"/>
          </a:p>
          <a:p>
            <a:pPr marL="0" indent="0">
              <a:buNone/>
            </a:pPr>
            <a:endParaRPr lang="en-US" sz="1200" dirty="0">
              <a:latin typeface="Times New Roman"/>
              <a:ea typeface="Malgun Gothic"/>
            </a:endParaRPr>
          </a:p>
          <a:p>
            <a:pPr marL="0" indent="0" algn="just">
              <a:spcBef>
                <a:spcPts val="100"/>
              </a:spcBef>
              <a:buNone/>
            </a:pPr>
            <a:r>
              <a:rPr lang="en-US" sz="1200" dirty="0" smtClean="0">
                <a:latin typeface="Times New Roman"/>
                <a:ea typeface="Malgun Gothic"/>
              </a:rPr>
              <a:t>       </a:t>
            </a:r>
          </a:p>
          <a:p>
            <a:pPr marL="0" indent="0" algn="just">
              <a:spcBef>
                <a:spcPts val="100"/>
              </a:spcBef>
              <a:buNone/>
            </a:pPr>
            <a:r>
              <a:rPr lang="en-US" sz="1200" dirty="0">
                <a:latin typeface="Times New Roman"/>
                <a:ea typeface="Malgun Gothic"/>
              </a:rPr>
              <a:t> </a:t>
            </a:r>
            <a:r>
              <a:rPr lang="en-US" sz="1200" dirty="0" smtClean="0">
                <a:latin typeface="Times New Roman"/>
                <a:ea typeface="Malgun Gothic"/>
              </a:rPr>
              <a:t>       </a:t>
            </a:r>
            <a:endParaRPr lang="en-US" altLang="zh-CN" sz="1200" dirty="0" smtClean="0">
              <a:latin typeface="Times New Roman"/>
              <a:cs typeface="Times New Roman"/>
            </a:endParaRPr>
          </a:p>
          <a:p>
            <a:pPr marL="0" indent="0" algn="just">
              <a:spcBef>
                <a:spcPts val="100"/>
              </a:spcBef>
              <a:buNone/>
            </a:pPr>
            <a:endParaRPr lang="en-US" altLang="zh-CN" sz="1400" dirty="0" smtClean="0">
              <a:latin typeface="Times New Roman"/>
              <a:cs typeface="Times New Roman"/>
            </a:endParaRPr>
          </a:p>
          <a:p>
            <a:pPr marL="0" indent="0" algn="just">
              <a:spcBef>
                <a:spcPts val="100"/>
              </a:spcBef>
              <a:buNone/>
            </a:pPr>
            <a:endParaRPr lang="en-US" sz="2200" dirty="0" smtClean="0">
              <a:latin typeface="Times New Roman"/>
              <a:cs typeface="Times New Roman"/>
            </a:endParaRPr>
          </a:p>
          <a:p>
            <a:pPr marL="0" indent="0">
              <a:buNone/>
            </a:pPr>
            <a:r>
              <a:rPr lang="en-US" sz="2200" dirty="0" smtClean="0">
                <a:latin typeface="Times New Roman"/>
                <a:cs typeface="Times New Roman"/>
              </a:rPr>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363306"/>
            <a:ext cx="4300537" cy="139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074" y="6504849"/>
            <a:ext cx="8830204" cy="253916"/>
          </a:xfrm>
          <a:prstGeom prst="rect">
            <a:avLst/>
          </a:prstGeom>
        </p:spPr>
        <p:txBody>
          <a:bodyPr wrap="square">
            <a:spAutoFit/>
          </a:bodyPr>
          <a:lstStyle/>
          <a:p>
            <a:r>
              <a:rPr lang="en-US" sz="1050" i="1" dirty="0" err="1">
                <a:ea typeface="Calibri"/>
                <a:cs typeface="Arial" panose="020B0604020202020204" pitchFamily="34" charset="0"/>
              </a:rPr>
              <a:t>Zhanqing</a:t>
            </a:r>
            <a:r>
              <a:rPr lang="en-US" sz="1050" i="1" dirty="0">
                <a:ea typeface="Calibri"/>
                <a:cs typeface="Arial" panose="020B0604020202020204" pitchFamily="34" charset="0"/>
              </a:rPr>
              <a:t> Li (Univ. of </a:t>
            </a:r>
            <a:r>
              <a:rPr lang="en-US" sz="1050" i="1" dirty="0" smtClean="0">
                <a:ea typeface="Calibri"/>
                <a:cs typeface="Arial" panose="020B0604020202020204" pitchFamily="34" charset="0"/>
              </a:rPr>
              <a:t>MD): </a:t>
            </a:r>
            <a:r>
              <a:rPr lang="en-US" sz="1050" i="1" dirty="0" smtClean="0">
                <a:solidFill>
                  <a:srgbClr val="000000"/>
                </a:solidFill>
                <a:ea typeface="Times New Roman"/>
                <a:cs typeface="Times New Roman"/>
              </a:rPr>
              <a:t>Evaluating </a:t>
            </a:r>
            <a:r>
              <a:rPr lang="en-US" sz="1050" i="1" dirty="0">
                <a:solidFill>
                  <a:srgbClr val="000000"/>
                </a:solidFill>
                <a:ea typeface="Times New Roman"/>
                <a:cs typeface="Times New Roman"/>
              </a:rPr>
              <a:t>the Impact of Cloud-Aerosol-Precipitation Interaction (CAPI) Schemes on Rainfall Forecast in the NGGPS</a:t>
            </a:r>
          </a:p>
        </p:txBody>
      </p:sp>
    </p:spTree>
    <p:extLst>
      <p:ext uri="{BB962C8B-B14F-4D97-AF65-F5344CB8AC3E}">
        <p14:creationId xmlns:p14="http://schemas.microsoft.com/office/powerpoint/2010/main" val="3385590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6934200" cy="1147802"/>
          </a:xfrm>
        </p:spPr>
        <p:txBody>
          <a:bodyPr/>
          <a:lstStyle/>
          <a:p>
            <a:r>
              <a:rPr lang="en-US" sz="2000" b="1" dirty="0"/>
              <a:t>Using advanced photochemical and aerosol modules to verify the applicability of GOCART aerosol modules within global weather prediction mode</a:t>
            </a:r>
            <a:r>
              <a:rPr lang="en-US" sz="2000" dirty="0"/>
              <a:t> </a:t>
            </a:r>
          </a:p>
        </p:txBody>
      </p:sp>
      <p:sp>
        <p:nvSpPr>
          <p:cNvPr id="5" name="Title 1"/>
          <p:cNvSpPr txBox="1">
            <a:spLocks/>
          </p:cNvSpPr>
          <p:nvPr/>
        </p:nvSpPr>
        <p:spPr>
          <a:xfrm>
            <a:off x="685800" y="1295400"/>
            <a:ext cx="8183880" cy="420387"/>
          </a:xfrm>
          <a:prstGeom prst="rect">
            <a:avLst/>
          </a:prstGeom>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1400" i="1" dirty="0" smtClean="0"/>
              <a:t>Georg A. Grell (NOAA/ESRL/GSD) and Stuart A. </a:t>
            </a:r>
            <a:r>
              <a:rPr lang="en-US" sz="1400" i="1" dirty="0" err="1" smtClean="0"/>
              <a:t>McKeen</a:t>
            </a:r>
            <a:r>
              <a:rPr lang="en-US" sz="1400" i="1" dirty="0" smtClean="0"/>
              <a:t> (NOAA/ESRL/CSD)</a:t>
            </a:r>
            <a:endParaRPr lang="en-US" sz="1400" i="1" dirty="0"/>
          </a:p>
        </p:txBody>
      </p:sp>
      <p:sp>
        <p:nvSpPr>
          <p:cNvPr id="7" name="Content Placeholder 2"/>
          <p:cNvSpPr txBox="1">
            <a:spLocks/>
          </p:cNvSpPr>
          <p:nvPr/>
        </p:nvSpPr>
        <p:spPr>
          <a:xfrm>
            <a:off x="0" y="1715786"/>
            <a:ext cx="5105400" cy="3008613"/>
          </a:xfrm>
          <a:prstGeom prst="rect">
            <a:avLst/>
          </a:prstGeom>
          <a:ln>
            <a:noFill/>
          </a:ln>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buClr>
                <a:schemeClr val="tx1"/>
              </a:buClr>
              <a:buFont typeface="Arial"/>
              <a:buChar char="•"/>
              <a:defRPr/>
            </a:pPr>
            <a:r>
              <a:rPr lang="en-US" sz="2000" noProof="0" dirty="0" smtClean="0">
                <a:solidFill>
                  <a:sysClr val="windowText" lastClr="000000"/>
                </a:solidFill>
                <a:latin typeface="Perpetua"/>
              </a:rPr>
              <a:t>A complex </a:t>
            </a:r>
            <a:r>
              <a:rPr kumimoji="0" lang="en-US" sz="2000" b="0" i="0" u="none" strike="noStrike" kern="1200" cap="none" spc="0" normalizeH="0" baseline="0" noProof="0" dirty="0" smtClean="0">
                <a:ln>
                  <a:noFill/>
                </a:ln>
                <a:solidFill>
                  <a:sysClr val="windowText" lastClr="000000"/>
                </a:solidFill>
                <a:effectLst/>
                <a:uLnTx/>
                <a:uFillTx/>
                <a:latin typeface="Perpetua"/>
              </a:rPr>
              <a:t>gas-phase chemistry packages was developed and implemented into  a global modeling system.</a:t>
            </a:r>
            <a:r>
              <a:rPr kumimoji="0" lang="en-US" sz="2000" b="0" i="0" u="none" strike="noStrike" kern="1200" cap="none" spc="0" normalizeH="0" noProof="0" dirty="0" smtClean="0">
                <a:ln>
                  <a:noFill/>
                </a:ln>
                <a:solidFill>
                  <a:sysClr val="windowText" lastClr="000000"/>
                </a:solidFill>
                <a:effectLst/>
                <a:uLnTx/>
                <a:uFillTx/>
                <a:latin typeface="Perpetua"/>
              </a:rPr>
              <a:t> This includes implementation of wet and dry deposition, aqueous phase chemistry, biogenic emissions, biomass burning, dust and sea-salt (package with medium sophistication as in the ECMWF system)</a:t>
            </a:r>
            <a:endParaRPr kumimoji="0" lang="en-US" sz="2000" b="0" i="0" u="none" strike="noStrike" kern="1200" cap="none" spc="0" normalizeH="0" baseline="0" noProof="0" dirty="0" smtClean="0">
              <a:ln>
                <a:noFill/>
              </a:ln>
              <a:solidFill>
                <a:sysClr val="windowText" lastClr="000000"/>
              </a:solidFill>
              <a:effectLst/>
              <a:uLnTx/>
              <a:uFillTx/>
              <a:latin typeface="Perpetua"/>
            </a:endParaRPr>
          </a:p>
          <a:p>
            <a:pPr>
              <a:buClr>
                <a:schemeClr val="tx1"/>
              </a:buClr>
              <a:buFont typeface="Arial"/>
              <a:buChar char="•"/>
              <a:defRPr/>
            </a:pPr>
            <a:r>
              <a:rPr kumimoji="0" lang="en-US" sz="2000" b="0" i="0" u="none" strike="noStrike" kern="1200" cap="none" spc="0" normalizeH="0" noProof="0" dirty="0" smtClean="0">
                <a:ln>
                  <a:noFill/>
                </a:ln>
                <a:solidFill>
                  <a:sysClr val="windowText" lastClr="000000"/>
                </a:solidFill>
                <a:effectLst/>
                <a:uLnTx/>
                <a:uFillTx/>
                <a:latin typeface="Perpetua"/>
              </a:rPr>
              <a:t>As an initial step to determine the degree of complexity necessary to estimate the impact of aerosols on numerical weather prediction skill, the impact on the GOCART aerosol modules with a very simple chemistry package is evaluated</a:t>
            </a:r>
            <a:endParaRPr kumimoji="0" lang="en-US" sz="2000" b="0" i="0" u="none" strike="noStrike" kern="1200" cap="none" spc="0" normalizeH="0" baseline="0" noProof="0" dirty="0" smtClean="0">
              <a:ln>
                <a:noFill/>
              </a:ln>
              <a:solidFill>
                <a:sysClr val="windowText" lastClr="000000"/>
              </a:solidFill>
              <a:effectLst/>
              <a:uLnTx/>
              <a:uFillTx/>
              <a:latin typeface="Perpetua"/>
            </a:endParaRPr>
          </a:p>
        </p:txBody>
      </p:sp>
      <p:sp>
        <p:nvSpPr>
          <p:cNvPr id="8" name="TextBox 7"/>
          <p:cNvSpPr txBox="1"/>
          <p:nvPr/>
        </p:nvSpPr>
        <p:spPr>
          <a:xfrm>
            <a:off x="0" y="5652221"/>
            <a:ext cx="5029200" cy="1200329"/>
          </a:xfrm>
          <a:prstGeom prst="rect">
            <a:avLst/>
          </a:prstGeom>
          <a:solidFill>
            <a:srgbClr val="EEECE1"/>
          </a:solidFill>
          <a:ln>
            <a:solidFill>
              <a:srgbClr val="4F81BD"/>
            </a:solidFill>
          </a:ln>
        </p:spPr>
        <p:txBody>
          <a:bodyPr wrap="square" rtlCol="0">
            <a:spAutoFit/>
          </a:bodyPr>
          <a:lstStyle/>
          <a:p>
            <a:pPr marL="285750" lvl="0" indent="-285750">
              <a:buFont typeface="Arial"/>
              <a:buChar char="•"/>
              <a:defRPr/>
            </a:pPr>
            <a:r>
              <a:rPr kumimoji="0" lang="en-US" sz="1800" b="0" i="0" u="none" strike="noStrike" kern="0" cap="none" spc="0" normalizeH="0" baseline="0" noProof="0" dirty="0" smtClean="0">
                <a:ln>
                  <a:noFill/>
                </a:ln>
                <a:solidFill>
                  <a:prstClr val="black"/>
                </a:solidFill>
                <a:effectLst/>
                <a:uLnTx/>
                <a:uFillTx/>
                <a:latin typeface="Perpetua"/>
              </a:rPr>
              <a:t>Current and future work is focused on testing a much more complex modal aerosol package that includes a Secondary Organic Aerosol module. We will also look at the impact on global weather prediction</a:t>
            </a:r>
            <a:endParaRPr lang="en-US" kern="0" dirty="0">
              <a:solidFill>
                <a:prstClr val="black"/>
              </a:solidFill>
              <a:latin typeface="Perpetua"/>
            </a:endParaRPr>
          </a:p>
        </p:txBody>
      </p:sp>
      <p:sp>
        <p:nvSpPr>
          <p:cNvPr id="3" name="TextBox 2"/>
          <p:cNvSpPr txBox="1"/>
          <p:nvPr/>
        </p:nvSpPr>
        <p:spPr>
          <a:xfrm>
            <a:off x="5372100" y="4724400"/>
            <a:ext cx="3581400" cy="1869743"/>
          </a:xfrm>
          <a:prstGeom prst="rect">
            <a:avLst/>
          </a:prstGeom>
          <a:noFill/>
        </p:spPr>
        <p:txBody>
          <a:bodyPr wrap="square" rtlCol="0">
            <a:spAutoFit/>
          </a:bodyPr>
          <a:lstStyle/>
          <a:p>
            <a:r>
              <a:rPr lang="en-US" sz="1050" dirty="0" smtClean="0"/>
              <a:t>Difference of sulfate aerosols, resulting from 2 different </a:t>
            </a:r>
            <a:r>
              <a:rPr lang="en-US" sz="1050" dirty="0"/>
              <a:t>7</a:t>
            </a:r>
            <a:r>
              <a:rPr lang="en-US" sz="1050" dirty="0" smtClean="0"/>
              <a:t> days simulations. One using GOCART simple chemistry (L0) and another sophisticated chemistry package (L1). Displayed is L1 – L0. Differences are caused from much more </a:t>
            </a:r>
            <a:r>
              <a:rPr lang="en-US" sz="1050" dirty="0"/>
              <a:t>complex treatment of aerosol chemistry in L1</a:t>
            </a:r>
            <a:r>
              <a:rPr lang="en-US" sz="1050" dirty="0" smtClean="0"/>
              <a:t>. L0 is using climatological background values for OH, H</a:t>
            </a:r>
            <a:r>
              <a:rPr lang="en-US" sz="1050" baseline="-25000" dirty="0" smtClean="0"/>
              <a:t>2</a:t>
            </a:r>
            <a:r>
              <a:rPr lang="en-US" sz="1050" dirty="0" smtClean="0"/>
              <a:t>O</a:t>
            </a:r>
            <a:r>
              <a:rPr lang="en-US" sz="1050" baseline="-25000" dirty="0" smtClean="0"/>
              <a:t>2</a:t>
            </a:r>
            <a:r>
              <a:rPr lang="en-US" sz="1050" dirty="0" smtClean="0"/>
              <a:t>, and NO</a:t>
            </a:r>
            <a:r>
              <a:rPr lang="en-US" sz="1050" baseline="-25000" dirty="0" smtClean="0"/>
              <a:t>3</a:t>
            </a:r>
            <a:r>
              <a:rPr lang="en-US" sz="1050" dirty="0" smtClean="0"/>
              <a:t> while for L1 they are calculated at every </a:t>
            </a:r>
            <a:r>
              <a:rPr lang="en-US" sz="1050" dirty="0" err="1" smtClean="0"/>
              <a:t>timestep</a:t>
            </a:r>
            <a:r>
              <a:rPr lang="en-US" sz="1050" dirty="0" smtClean="0"/>
              <a:t>. Units are ppm*1.e-3</a:t>
            </a:r>
            <a:r>
              <a:rPr lang="en-US" sz="1050" dirty="0" smtClean="0"/>
              <a:t>.</a:t>
            </a:r>
          </a:p>
          <a:p>
            <a:endParaRPr lang="en-US" sz="1050" dirty="0"/>
          </a:p>
          <a:p>
            <a:r>
              <a:rPr lang="en-US" sz="1050" dirty="0" smtClean="0"/>
              <a:t>Relative differences are ~40% in </a:t>
            </a:r>
            <a:r>
              <a:rPr lang="en-US" sz="1050" dirty="0"/>
              <a:t>the eastern US and </a:t>
            </a:r>
            <a:r>
              <a:rPr lang="en-US" sz="1050" dirty="0" smtClean="0"/>
              <a:t>in the Beijing region.</a:t>
            </a:r>
            <a:endParaRPr lang="en-US" sz="1050" dirty="0"/>
          </a:p>
        </p:txBody>
      </p:sp>
      <p:pic>
        <p:nvPicPr>
          <p:cNvPr id="4" name="Picture 3"/>
          <p:cNvPicPr>
            <a:picLocks noChangeAspect="1"/>
          </p:cNvPicPr>
          <p:nvPr/>
        </p:nvPicPr>
        <p:blipFill rotWithShape="1">
          <a:blip r:embed="rId3"/>
          <a:srcRect t="312" b="312"/>
          <a:stretch/>
        </p:blipFill>
        <p:spPr>
          <a:xfrm>
            <a:off x="5105400" y="1885785"/>
            <a:ext cx="3962400" cy="2762415"/>
          </a:xfrm>
          <a:prstGeom prst="rect">
            <a:avLst/>
          </a:prstGeom>
        </p:spPr>
      </p:pic>
    </p:spTree>
    <p:extLst>
      <p:ext uri="{BB962C8B-B14F-4D97-AF65-F5344CB8AC3E}">
        <p14:creationId xmlns:p14="http://schemas.microsoft.com/office/powerpoint/2010/main" val="7640729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8675" y="355844"/>
            <a:ext cx="7543800" cy="533400"/>
          </a:xfrm>
        </p:spPr>
        <p:txBody>
          <a:bodyPr/>
          <a:lstStyle/>
          <a:p>
            <a:r>
              <a:rPr lang="en-US" sz="3200" dirty="0" smtClean="0"/>
              <a:t>NGGPS Prediction </a:t>
            </a:r>
            <a:br>
              <a:rPr lang="en-US" sz="3200" dirty="0" smtClean="0"/>
            </a:br>
            <a:r>
              <a:rPr lang="en-US" sz="3200" dirty="0" smtClean="0"/>
              <a:t>Model Components</a:t>
            </a:r>
            <a:endParaRPr lang="en-US" sz="3200" dirty="0">
              <a:solidFill>
                <a:srgbClr val="FF0000"/>
              </a:solidFill>
            </a:endParaRPr>
          </a:p>
        </p:txBody>
      </p:sp>
      <p:sp>
        <p:nvSpPr>
          <p:cNvPr id="6" name="Rectangle 5"/>
          <p:cNvSpPr/>
          <p:nvPr/>
        </p:nvSpPr>
        <p:spPr>
          <a:xfrm>
            <a:off x="161925" y="5357682"/>
            <a:ext cx="8877300" cy="1323439"/>
          </a:xfrm>
          <a:prstGeom prst="rect">
            <a:avLst/>
          </a:prstGeom>
        </p:spPr>
        <p:txBody>
          <a:bodyPr wrap="square">
            <a:spAutoFit/>
          </a:bodyPr>
          <a:lstStyle/>
          <a:p>
            <a:pPr marL="342900" indent="-342900" fontAlgn="auto">
              <a:spcBef>
                <a:spcPts val="0"/>
              </a:spcBef>
              <a:spcAft>
                <a:spcPts val="0"/>
              </a:spcAft>
              <a:buFont typeface="Arial" panose="020B0604020202020204" pitchFamily="34" charset="0"/>
              <a:buChar char="•"/>
            </a:pPr>
            <a:r>
              <a:rPr lang="en-US" sz="2000" dirty="0" smtClean="0">
                <a:latin typeface="Arial"/>
              </a:rPr>
              <a:t>NGGPS implementation plan </a:t>
            </a:r>
            <a:r>
              <a:rPr lang="en-US" sz="2000" dirty="0" smtClean="0">
                <a:solidFill>
                  <a:srgbClr val="000000"/>
                </a:solidFill>
                <a:latin typeface="Arial"/>
              </a:rPr>
              <a:t>development includes an aerosol and atmospheric composition team</a:t>
            </a:r>
          </a:p>
          <a:p>
            <a:pPr marL="342900" indent="-342900" fontAlgn="auto">
              <a:spcBef>
                <a:spcPts val="0"/>
              </a:spcBef>
              <a:spcAft>
                <a:spcPts val="0"/>
              </a:spcAft>
              <a:buFont typeface="Arial" panose="020B0604020202020204" pitchFamily="34" charset="0"/>
              <a:buChar char="•"/>
            </a:pPr>
            <a:r>
              <a:rPr lang="en-US" sz="2000" dirty="0" smtClean="0">
                <a:solidFill>
                  <a:srgbClr val="000000"/>
                </a:solidFill>
                <a:latin typeface="Arial"/>
              </a:rPr>
              <a:t>Development of dust/aerosol capabilities is underway by universities and federal labs</a:t>
            </a:r>
            <a:endParaRPr lang="en-US" sz="1100" dirty="0">
              <a:solidFill>
                <a:srgbClr val="000000"/>
              </a:solidFill>
              <a:latin typeface="Arial"/>
            </a:endParaRPr>
          </a:p>
        </p:txBody>
      </p:sp>
      <p:grpSp>
        <p:nvGrpSpPr>
          <p:cNvPr id="30" name="Group 29"/>
          <p:cNvGrpSpPr/>
          <p:nvPr/>
        </p:nvGrpSpPr>
        <p:grpSpPr>
          <a:xfrm>
            <a:off x="1014758" y="1581114"/>
            <a:ext cx="6756018" cy="3390235"/>
            <a:chOff x="1014758" y="3223370"/>
            <a:chExt cx="6756018" cy="3390235"/>
          </a:xfrm>
        </p:grpSpPr>
        <p:grpSp>
          <p:nvGrpSpPr>
            <p:cNvPr id="31" name="Group 30"/>
            <p:cNvGrpSpPr/>
            <p:nvPr/>
          </p:nvGrpSpPr>
          <p:grpSpPr>
            <a:xfrm>
              <a:off x="1014758" y="3223370"/>
              <a:ext cx="6756018" cy="3390235"/>
              <a:chOff x="1014758" y="3240871"/>
              <a:chExt cx="6756018" cy="3207702"/>
            </a:xfrm>
          </p:grpSpPr>
          <p:sp>
            <p:nvSpPr>
              <p:cNvPr id="34" name="Rounded Rectangle 33"/>
              <p:cNvSpPr/>
              <p:nvPr/>
            </p:nvSpPr>
            <p:spPr>
              <a:xfrm>
                <a:off x="1014758" y="3240871"/>
                <a:ext cx="6756018" cy="320770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ectangle 34"/>
              <p:cNvSpPr/>
              <p:nvPr/>
            </p:nvSpPr>
            <p:spPr bwMode="auto">
              <a:xfrm>
                <a:off x="1495642" y="3359078"/>
                <a:ext cx="5964524" cy="1250875"/>
              </a:xfrm>
              <a:prstGeom prst="rect">
                <a:avLst/>
              </a:prstGeom>
              <a:solidFill>
                <a:srgbClr val="60898A">
                  <a:alpha val="52000"/>
                </a:srgbClr>
              </a:solidFill>
              <a:ln w="25400" cap="flat" cmpd="sng" algn="ctr">
                <a:solidFill>
                  <a:srgbClr val="60898A"/>
                </a:solidFill>
                <a:prstDash val="solid"/>
                <a:round/>
                <a:headEnd type="none" w="med" len="med"/>
                <a:tailEnd type="none" w="med" len="med"/>
              </a:ln>
              <a:effectLst/>
              <a:extLst/>
            </p:spPr>
            <p:txBody>
              <a:bodyPr vert="horz" wrap="square" lIns="42862" tIns="42862" rIns="42862" bIns="42862" numCol="1" rtlCol="0" anchor="t" anchorCtr="0" compatLnSpc="1">
                <a:prstTxWarp prst="textNoShape">
                  <a:avLst/>
                </a:prstTxWarp>
              </a:bodyPr>
              <a:lstStyle/>
              <a:p>
                <a:pPr marL="120650" indent="-120650" algn="ctr" eaLnBrk="0" hangingPunct="0">
                  <a:spcBef>
                    <a:spcPct val="20000"/>
                  </a:spcBef>
                </a:pPr>
                <a:endParaRPr lang="en-US" dirty="0" smtClean="0">
                  <a:solidFill>
                    <a:srgbClr val="0000FF"/>
                  </a:solidFill>
                  <a:latin typeface="Arial" pitchFamily="34" charset="0"/>
                  <a:sym typeface="Arial" pitchFamily="34" charset="0"/>
                </a:endParaRPr>
              </a:p>
            </p:txBody>
          </p:sp>
          <p:sp>
            <p:nvSpPr>
              <p:cNvPr id="36" name="Rectangle 35"/>
              <p:cNvSpPr/>
              <p:nvPr/>
            </p:nvSpPr>
            <p:spPr bwMode="auto">
              <a:xfrm>
                <a:off x="1424416" y="4859316"/>
                <a:ext cx="6035750" cy="438029"/>
              </a:xfrm>
              <a:prstGeom prst="rect">
                <a:avLst/>
              </a:prstGeom>
              <a:gradFill flip="none" rotWithShape="1">
                <a:gsLst>
                  <a:gs pos="0">
                    <a:srgbClr val="8488C4"/>
                  </a:gs>
                  <a:gs pos="53000">
                    <a:srgbClr val="D4DEFF"/>
                  </a:gs>
                  <a:gs pos="83000">
                    <a:srgbClr val="D4DEFF"/>
                  </a:gs>
                  <a:gs pos="100000">
                    <a:srgbClr val="96AB94"/>
                  </a:gs>
                </a:gsLst>
                <a:lin ang="16200000" scaled="0"/>
                <a:tileRect/>
              </a:gradFill>
              <a:ln>
                <a:noFill/>
              </a:ln>
              <a:effectLst/>
              <a:extLst/>
            </p:spPr>
            <p:txBody>
              <a:bodyPr vert="horz" wrap="square" lIns="42862" tIns="42862" rIns="42862" bIns="42862" numCol="1" rtlCol="0" anchor="t" anchorCtr="0" compatLnSpc="1">
                <a:prstTxWarp prst="textNoShape">
                  <a:avLst/>
                </a:prstTxWarp>
              </a:bodyPr>
              <a:lstStyle/>
              <a:p>
                <a:pPr marL="120650" indent="-120650" algn="ctr" eaLnBrk="0" hangingPunct="0">
                  <a:spcBef>
                    <a:spcPct val="20000"/>
                  </a:spcBef>
                </a:pPr>
                <a:r>
                  <a:rPr lang="en-US" sz="2000" dirty="0" smtClean="0">
                    <a:solidFill>
                      <a:srgbClr val="000000"/>
                    </a:solidFill>
                    <a:latin typeface="Arial" pitchFamily="34" charset="0"/>
                    <a:sym typeface="Arial" pitchFamily="34" charset="0"/>
                  </a:rPr>
                  <a:t> </a:t>
                </a:r>
                <a:r>
                  <a:rPr lang="en-US" sz="2800" dirty="0" smtClean="0">
                    <a:solidFill>
                      <a:srgbClr val="000000"/>
                    </a:solidFill>
                    <a:latin typeface="Arial" pitchFamily="34" charset="0"/>
                    <a:sym typeface="Arial" pitchFamily="34" charset="0"/>
                  </a:rPr>
                  <a:t>NEMS/ESMF</a:t>
                </a:r>
              </a:p>
            </p:txBody>
          </p:sp>
          <p:grpSp>
            <p:nvGrpSpPr>
              <p:cNvPr id="37" name="Group 36"/>
              <p:cNvGrpSpPr/>
              <p:nvPr/>
            </p:nvGrpSpPr>
            <p:grpSpPr>
              <a:xfrm>
                <a:off x="1837929" y="3876424"/>
                <a:ext cx="1072134" cy="993368"/>
                <a:chOff x="1089862" y="2646466"/>
                <a:chExt cx="1295400" cy="1209651"/>
              </a:xfrm>
            </p:grpSpPr>
            <p:cxnSp>
              <p:nvCxnSpPr>
                <p:cNvPr id="78" name="Straight Connector 77"/>
                <p:cNvCxnSpPr/>
                <p:nvPr/>
              </p:nvCxnSpPr>
              <p:spPr bwMode="auto">
                <a:xfrm>
                  <a:off x="1741965" y="3448107"/>
                  <a:ext cx="0" cy="408010"/>
                </a:xfrm>
                <a:prstGeom prst="line">
                  <a:avLst/>
                </a:prstGeom>
                <a:noFill/>
                <a:ln w="254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9" name="Flowchart: Process 78"/>
                <p:cNvSpPr/>
                <p:nvPr/>
              </p:nvSpPr>
              <p:spPr bwMode="auto">
                <a:xfrm>
                  <a:off x="1089862" y="2646466"/>
                  <a:ext cx="1295400" cy="807596"/>
                </a:xfrm>
                <a:prstGeom prst="flowChartProcess">
                  <a:avLst/>
                </a:prstGeom>
                <a:solidFill>
                  <a:srgbClr val="60898A">
                    <a:alpha val="57000"/>
                  </a:srgbClr>
                </a:solidFill>
                <a:ln w="25400" cap="flat" cmpd="sng" algn="ctr">
                  <a:solidFill>
                    <a:schemeClr val="accent4">
                      <a:lumMod val="50000"/>
                    </a:schemeClr>
                  </a:solidFill>
                  <a:prstDash val="solid"/>
                  <a:round/>
                  <a:headEnd type="none" w="med" len="med"/>
                  <a:tailEnd type="none" w="med" len="med"/>
                </a:ln>
                <a:effectLst/>
                <a:extLst/>
              </p:spPr>
              <p:txBody>
                <a:bodyPr vert="horz" wrap="square" lIns="42862" tIns="42862" rIns="42862" bIns="42862" numCol="1" rtlCol="0" anchor="ctr" anchorCtr="0" compatLnSpc="1">
                  <a:prstTxWarp prst="textNoShape">
                    <a:avLst/>
                  </a:prstTxWarp>
                </a:bodyPr>
                <a:lstStyle/>
                <a:p>
                  <a:pPr algn="ctr">
                    <a:lnSpc>
                      <a:spcPct val="80000"/>
                    </a:lnSpc>
                    <a:spcBef>
                      <a:spcPct val="20000"/>
                    </a:spcBef>
                  </a:pPr>
                  <a:r>
                    <a:rPr lang="en-US" altLang="en-US" sz="1600" b="1" dirty="0" smtClean="0">
                      <a:solidFill>
                        <a:srgbClr val="000000"/>
                      </a:solidFill>
                      <a:latin typeface="Arial" pitchFamily="34" charset="0"/>
                    </a:rPr>
                    <a:t>Atm Dycore</a:t>
                  </a:r>
                </a:p>
                <a:p>
                  <a:pPr algn="ctr">
                    <a:lnSpc>
                      <a:spcPct val="80000"/>
                    </a:lnSpc>
                    <a:spcBef>
                      <a:spcPct val="20000"/>
                    </a:spcBef>
                  </a:pPr>
                  <a:r>
                    <a:rPr lang="en-US" altLang="en-US" sz="1600" b="1" dirty="0" smtClean="0">
                      <a:solidFill>
                        <a:srgbClr val="000000"/>
                      </a:solidFill>
                      <a:latin typeface="Arial" pitchFamily="34" charset="0"/>
                    </a:rPr>
                    <a:t>(TBD)</a:t>
                  </a:r>
                </a:p>
              </p:txBody>
            </p:sp>
          </p:grpSp>
          <p:sp>
            <p:nvSpPr>
              <p:cNvPr id="38" name="Flowchart: Process 37"/>
              <p:cNvSpPr/>
              <p:nvPr/>
            </p:nvSpPr>
            <p:spPr bwMode="auto">
              <a:xfrm>
                <a:off x="4563350" y="5598597"/>
                <a:ext cx="1030808" cy="712436"/>
              </a:xfrm>
              <a:prstGeom prst="flowChartProcess">
                <a:avLst/>
              </a:prstGeom>
              <a:solidFill>
                <a:srgbClr val="A4A4D4">
                  <a:alpha val="88000"/>
                </a:srgbClr>
              </a:solidFill>
              <a:ln w="25400" cap="flat" cmpd="sng" algn="ctr">
                <a:solidFill>
                  <a:srgbClr val="002060"/>
                </a:solidFill>
                <a:prstDash val="solid"/>
                <a:round/>
                <a:headEnd type="none" w="med" len="med"/>
                <a:tailEnd type="none" w="med" len="med"/>
              </a:ln>
              <a:effectLst/>
              <a:extLst/>
            </p:spPr>
            <p:txBody>
              <a:bodyPr vert="horz" wrap="square" lIns="42862" tIns="42862" rIns="42862" bIns="42862" numCol="1" rtlCol="0" anchor="ctr" anchorCtr="0" compatLnSpc="1">
                <a:prstTxWarp prst="textNoShape">
                  <a:avLst/>
                </a:prstTxWarp>
              </a:bodyPr>
              <a:lstStyle/>
              <a:p>
                <a:pPr algn="ctr">
                  <a:lnSpc>
                    <a:spcPct val="80000"/>
                  </a:lnSpc>
                  <a:spcBef>
                    <a:spcPct val="20000"/>
                  </a:spcBef>
                </a:pPr>
                <a:r>
                  <a:rPr lang="en-US" altLang="en-US" sz="1600" b="1" dirty="0" smtClean="0">
                    <a:solidFill>
                      <a:srgbClr val="000000"/>
                    </a:solidFill>
                    <a:latin typeface="Arial" pitchFamily="34" charset="0"/>
                  </a:rPr>
                  <a:t>Wave</a:t>
                </a:r>
              </a:p>
              <a:p>
                <a:pPr algn="ctr">
                  <a:lnSpc>
                    <a:spcPct val="80000"/>
                  </a:lnSpc>
                  <a:spcBef>
                    <a:spcPct val="20000"/>
                  </a:spcBef>
                </a:pPr>
                <a:r>
                  <a:rPr lang="en-US" altLang="en-US" sz="1600" b="1" dirty="0" smtClean="0">
                    <a:solidFill>
                      <a:srgbClr val="000000"/>
                    </a:solidFill>
                    <a:latin typeface="Arial" pitchFamily="34" charset="0"/>
                  </a:rPr>
                  <a:t>(WW3)</a:t>
                </a:r>
              </a:p>
              <a:p>
                <a:pPr algn="ctr">
                  <a:lnSpc>
                    <a:spcPct val="80000"/>
                  </a:lnSpc>
                  <a:spcBef>
                    <a:spcPct val="20000"/>
                  </a:spcBef>
                </a:pPr>
                <a:r>
                  <a:rPr lang="en-US" altLang="en-US" sz="1600" b="1" dirty="0" smtClean="0">
                    <a:solidFill>
                      <a:srgbClr val="000000"/>
                    </a:solidFill>
                    <a:latin typeface="Arial" pitchFamily="34" charset="0"/>
                  </a:rPr>
                  <a:t>(SWAN)</a:t>
                </a:r>
              </a:p>
            </p:txBody>
          </p:sp>
          <p:sp>
            <p:nvSpPr>
              <p:cNvPr id="39" name="Flowchart: Process 38"/>
              <p:cNvSpPr/>
              <p:nvPr/>
            </p:nvSpPr>
            <p:spPr bwMode="auto">
              <a:xfrm>
                <a:off x="6116934" y="5598597"/>
                <a:ext cx="1249943" cy="712435"/>
              </a:xfrm>
              <a:prstGeom prst="flowChartProcess">
                <a:avLst/>
              </a:prstGeom>
              <a:solidFill>
                <a:srgbClr val="A4A4D4">
                  <a:alpha val="88000"/>
                </a:srgbClr>
              </a:solidFill>
              <a:ln w="25400" cap="flat" cmpd="sng" algn="ctr">
                <a:solidFill>
                  <a:srgbClr val="002060"/>
                </a:solidFill>
                <a:prstDash val="solid"/>
                <a:round/>
                <a:headEnd type="none" w="med" len="med"/>
                <a:tailEnd type="none" w="med" len="med"/>
              </a:ln>
              <a:effectLst/>
              <a:extLst/>
            </p:spPr>
            <p:txBody>
              <a:bodyPr vert="horz" wrap="square" lIns="42862" tIns="42862" rIns="42862" bIns="42862" numCol="1" rtlCol="0" anchor="ctr" anchorCtr="0" compatLnSpc="1">
                <a:prstTxWarp prst="textNoShape">
                  <a:avLst/>
                </a:prstTxWarp>
              </a:bodyPr>
              <a:lstStyle/>
              <a:p>
                <a:pPr algn="ctr">
                  <a:lnSpc>
                    <a:spcPct val="80000"/>
                  </a:lnSpc>
                  <a:spcBef>
                    <a:spcPct val="20000"/>
                  </a:spcBef>
                </a:pPr>
                <a:r>
                  <a:rPr lang="en-US" altLang="en-US" sz="1600" b="1" dirty="0" smtClean="0">
                    <a:solidFill>
                      <a:srgbClr val="000000"/>
                    </a:solidFill>
                    <a:latin typeface="Arial"/>
                  </a:rPr>
                  <a:t>Sea Ice</a:t>
                </a:r>
              </a:p>
              <a:p>
                <a:pPr algn="ctr">
                  <a:lnSpc>
                    <a:spcPct val="80000"/>
                  </a:lnSpc>
                  <a:spcBef>
                    <a:spcPct val="20000"/>
                  </a:spcBef>
                </a:pPr>
                <a:r>
                  <a:rPr lang="en-US" altLang="en-US" sz="1600" b="1" dirty="0" smtClean="0">
                    <a:solidFill>
                      <a:srgbClr val="000000"/>
                    </a:solidFill>
                    <a:latin typeface="Arial"/>
                  </a:rPr>
                  <a:t>(CICE/KISS)</a:t>
                </a:r>
              </a:p>
            </p:txBody>
          </p:sp>
          <p:sp>
            <p:nvSpPr>
              <p:cNvPr id="40" name="Flowchart: Process 39"/>
              <p:cNvSpPr/>
              <p:nvPr/>
            </p:nvSpPr>
            <p:spPr bwMode="auto">
              <a:xfrm>
                <a:off x="3068467" y="5598597"/>
                <a:ext cx="1083046" cy="712434"/>
              </a:xfrm>
              <a:prstGeom prst="flowChartProcess">
                <a:avLst/>
              </a:prstGeom>
              <a:solidFill>
                <a:srgbClr val="A4A4D4">
                  <a:alpha val="88000"/>
                </a:srgbClr>
              </a:solidFill>
              <a:ln w="25400" cap="flat" cmpd="sng" algn="ctr">
                <a:solidFill>
                  <a:srgbClr val="002060"/>
                </a:solidFill>
                <a:prstDash val="solid"/>
                <a:round/>
                <a:headEnd type="none" w="med" len="med"/>
                <a:tailEnd type="none" w="med" len="med"/>
              </a:ln>
              <a:effectLst/>
              <a:extLst/>
            </p:spPr>
            <p:txBody>
              <a:bodyPr vert="horz" wrap="square" lIns="42862" tIns="42862" rIns="42862" bIns="42862" numCol="1" rtlCol="0" anchor="ctr" anchorCtr="0" compatLnSpc="1">
                <a:prstTxWarp prst="textNoShape">
                  <a:avLst/>
                </a:prstTxWarp>
              </a:bodyPr>
              <a:lstStyle/>
              <a:p>
                <a:pPr algn="ctr">
                  <a:lnSpc>
                    <a:spcPct val="80000"/>
                  </a:lnSpc>
                  <a:spcBef>
                    <a:spcPct val="20000"/>
                  </a:spcBef>
                </a:pPr>
                <a:r>
                  <a:rPr lang="en-US" altLang="en-US" sz="1600" b="1" dirty="0" smtClean="0">
                    <a:solidFill>
                      <a:srgbClr val="000000"/>
                    </a:solidFill>
                    <a:latin typeface="Arial" pitchFamily="34" charset="0"/>
                  </a:rPr>
                  <a:t>Ocean</a:t>
                </a:r>
              </a:p>
              <a:p>
                <a:pPr algn="ctr">
                  <a:lnSpc>
                    <a:spcPct val="80000"/>
                  </a:lnSpc>
                  <a:spcBef>
                    <a:spcPct val="20000"/>
                  </a:spcBef>
                </a:pPr>
                <a:r>
                  <a:rPr lang="en-US" altLang="en-US" sz="1600" b="1" dirty="0" smtClean="0">
                    <a:solidFill>
                      <a:srgbClr val="000000"/>
                    </a:solidFill>
                    <a:latin typeface="Arial" pitchFamily="34" charset="0"/>
                  </a:rPr>
                  <a:t>(HYCOM)</a:t>
                </a:r>
              </a:p>
              <a:p>
                <a:pPr algn="ctr">
                  <a:lnSpc>
                    <a:spcPct val="80000"/>
                  </a:lnSpc>
                  <a:spcBef>
                    <a:spcPct val="20000"/>
                  </a:spcBef>
                </a:pPr>
                <a:r>
                  <a:rPr lang="en-US" altLang="en-US" sz="1600" b="1" dirty="0" smtClean="0">
                    <a:solidFill>
                      <a:srgbClr val="000000"/>
                    </a:solidFill>
                    <a:latin typeface="Arial" pitchFamily="34" charset="0"/>
                  </a:rPr>
                  <a:t>(MOM)</a:t>
                </a:r>
              </a:p>
            </p:txBody>
          </p:sp>
          <p:sp>
            <p:nvSpPr>
              <p:cNvPr id="41" name="Flowchart: Process 40"/>
              <p:cNvSpPr/>
              <p:nvPr/>
            </p:nvSpPr>
            <p:spPr bwMode="auto">
              <a:xfrm>
                <a:off x="1630099" y="5598595"/>
                <a:ext cx="1025885" cy="712436"/>
              </a:xfrm>
              <a:prstGeom prst="flowChartProcess">
                <a:avLst/>
              </a:prstGeom>
              <a:solidFill>
                <a:srgbClr val="A4A4D4">
                  <a:alpha val="88000"/>
                </a:srgbClr>
              </a:solidFill>
              <a:ln w="25400" cap="flat" cmpd="sng" algn="ctr">
                <a:solidFill>
                  <a:srgbClr val="002060"/>
                </a:solidFill>
                <a:prstDash val="solid"/>
                <a:round/>
                <a:headEnd type="none" w="med" len="med"/>
                <a:tailEnd type="none" w="med" len="med"/>
              </a:ln>
              <a:effectLst/>
              <a:extLst/>
            </p:spPr>
            <p:txBody>
              <a:bodyPr vert="horz" wrap="square" lIns="42862" tIns="42862" rIns="42862" bIns="42862" numCol="1" rtlCol="0" anchor="ctr" anchorCtr="0" compatLnSpc="1">
                <a:prstTxWarp prst="textNoShape">
                  <a:avLst/>
                </a:prstTxWarp>
              </a:bodyPr>
              <a:lstStyle/>
              <a:p>
                <a:pPr algn="ctr">
                  <a:lnSpc>
                    <a:spcPct val="80000"/>
                  </a:lnSpc>
                  <a:spcBef>
                    <a:spcPct val="20000"/>
                  </a:spcBef>
                </a:pPr>
                <a:r>
                  <a:rPr lang="en-US" altLang="en-US" sz="1600" b="1" dirty="0" smtClean="0">
                    <a:solidFill>
                      <a:srgbClr val="000000"/>
                    </a:solidFill>
                    <a:latin typeface="Arial" pitchFamily="34" charset="0"/>
                  </a:rPr>
                  <a:t>Land Surface</a:t>
                </a:r>
              </a:p>
              <a:p>
                <a:pPr algn="ctr">
                  <a:lnSpc>
                    <a:spcPct val="80000"/>
                  </a:lnSpc>
                  <a:spcBef>
                    <a:spcPct val="20000"/>
                  </a:spcBef>
                </a:pPr>
                <a:r>
                  <a:rPr lang="en-US" altLang="en-US" sz="1600" b="1" dirty="0" smtClean="0">
                    <a:solidFill>
                      <a:srgbClr val="000000"/>
                    </a:solidFill>
                    <a:latin typeface="Arial" pitchFamily="34" charset="0"/>
                  </a:rPr>
                  <a:t>(NOAH)</a:t>
                </a:r>
              </a:p>
            </p:txBody>
          </p:sp>
          <p:grpSp>
            <p:nvGrpSpPr>
              <p:cNvPr id="42" name="Group 41"/>
              <p:cNvGrpSpPr/>
              <p:nvPr/>
            </p:nvGrpSpPr>
            <p:grpSpPr>
              <a:xfrm>
                <a:off x="3055658" y="3871466"/>
                <a:ext cx="1115225" cy="983100"/>
                <a:chOff x="2170654" y="2636688"/>
                <a:chExt cx="1347465" cy="1197147"/>
              </a:xfrm>
            </p:grpSpPr>
            <p:cxnSp>
              <p:nvCxnSpPr>
                <p:cNvPr id="76" name="Straight Connector 75"/>
                <p:cNvCxnSpPr/>
                <p:nvPr/>
              </p:nvCxnSpPr>
              <p:spPr bwMode="auto">
                <a:xfrm>
                  <a:off x="2837859" y="3463251"/>
                  <a:ext cx="0" cy="370584"/>
                </a:xfrm>
                <a:prstGeom prst="line">
                  <a:avLst/>
                </a:prstGeom>
                <a:noFill/>
                <a:ln w="254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7" name="Flowchart: Process 76"/>
                <p:cNvSpPr/>
                <p:nvPr/>
              </p:nvSpPr>
              <p:spPr bwMode="auto">
                <a:xfrm>
                  <a:off x="2170654" y="2636688"/>
                  <a:ext cx="1347465" cy="817374"/>
                </a:xfrm>
                <a:prstGeom prst="flowChartProcess">
                  <a:avLst/>
                </a:prstGeom>
                <a:solidFill>
                  <a:srgbClr val="60898A">
                    <a:alpha val="51000"/>
                  </a:srgbClr>
                </a:solidFill>
                <a:ln w="25400" cap="flat" cmpd="sng" algn="ctr">
                  <a:solidFill>
                    <a:schemeClr val="accent4">
                      <a:lumMod val="50000"/>
                    </a:schemeClr>
                  </a:solidFill>
                  <a:prstDash val="solid"/>
                  <a:round/>
                  <a:headEnd type="none" w="med" len="med"/>
                  <a:tailEnd type="none" w="med" len="med"/>
                </a:ln>
                <a:effectLst/>
                <a:extLst/>
              </p:spPr>
              <p:txBody>
                <a:bodyPr vert="horz" wrap="square" lIns="42862" tIns="42862" rIns="42862" bIns="42862" numCol="1" rtlCol="0" anchor="ctr" anchorCtr="0" compatLnSpc="1">
                  <a:prstTxWarp prst="textNoShape">
                    <a:avLst/>
                  </a:prstTxWarp>
                </a:bodyPr>
                <a:lstStyle/>
                <a:p>
                  <a:pPr algn="ctr">
                    <a:lnSpc>
                      <a:spcPct val="80000"/>
                    </a:lnSpc>
                    <a:spcBef>
                      <a:spcPct val="20000"/>
                    </a:spcBef>
                  </a:pPr>
                  <a:r>
                    <a:rPr lang="en-US" altLang="en-US" sz="1600" b="1" dirty="0" smtClean="0">
                      <a:solidFill>
                        <a:srgbClr val="000000"/>
                      </a:solidFill>
                      <a:latin typeface="Arial" pitchFamily="34" charset="0"/>
                    </a:rPr>
                    <a:t>Atm Physics</a:t>
                  </a:r>
                </a:p>
                <a:p>
                  <a:pPr algn="ctr">
                    <a:lnSpc>
                      <a:spcPct val="80000"/>
                    </a:lnSpc>
                    <a:spcBef>
                      <a:spcPct val="20000"/>
                    </a:spcBef>
                  </a:pPr>
                  <a:r>
                    <a:rPr lang="en-US" altLang="en-US" sz="1600" b="1" dirty="0" smtClean="0">
                      <a:solidFill>
                        <a:srgbClr val="000000"/>
                      </a:solidFill>
                      <a:latin typeface="Arial" pitchFamily="34" charset="0"/>
                    </a:rPr>
                    <a:t>(CCPP)</a:t>
                  </a:r>
                </a:p>
              </p:txBody>
            </p:sp>
          </p:grpSp>
          <p:cxnSp>
            <p:nvCxnSpPr>
              <p:cNvPr id="44" name="Straight Connector 43"/>
              <p:cNvCxnSpPr>
                <a:endCxn id="40" idx="0"/>
              </p:cNvCxnSpPr>
              <p:nvPr/>
            </p:nvCxnSpPr>
            <p:spPr bwMode="auto">
              <a:xfrm>
                <a:off x="3609990" y="5297345"/>
                <a:ext cx="0" cy="301252"/>
              </a:xfrm>
              <a:prstGeom prst="line">
                <a:avLst/>
              </a:prstGeom>
              <a:noFill/>
              <a:ln w="254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9" name="Straight Connector 58"/>
              <p:cNvCxnSpPr/>
              <p:nvPr/>
            </p:nvCxnSpPr>
            <p:spPr bwMode="auto">
              <a:xfrm>
                <a:off x="5070871" y="5297343"/>
                <a:ext cx="0" cy="301252"/>
              </a:xfrm>
              <a:prstGeom prst="line">
                <a:avLst/>
              </a:prstGeom>
              <a:noFill/>
              <a:ln w="254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 name="Straight Connector 70"/>
              <p:cNvCxnSpPr/>
              <p:nvPr/>
            </p:nvCxnSpPr>
            <p:spPr bwMode="auto">
              <a:xfrm>
                <a:off x="2152808" y="5297343"/>
                <a:ext cx="0" cy="301252"/>
              </a:xfrm>
              <a:prstGeom prst="line">
                <a:avLst/>
              </a:prstGeom>
              <a:noFill/>
              <a:ln w="254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72" name="Group 71"/>
              <p:cNvGrpSpPr/>
              <p:nvPr/>
            </p:nvGrpSpPr>
            <p:grpSpPr>
              <a:xfrm>
                <a:off x="4299985" y="3612661"/>
                <a:ext cx="1680191" cy="1249307"/>
                <a:chOff x="3358067" y="2312520"/>
                <a:chExt cx="1807323" cy="1521315"/>
              </a:xfrm>
            </p:grpSpPr>
            <p:sp>
              <p:nvSpPr>
                <p:cNvPr id="74" name="Flowchart: Process 73"/>
                <p:cNvSpPr/>
                <p:nvPr/>
              </p:nvSpPr>
              <p:spPr bwMode="auto">
                <a:xfrm>
                  <a:off x="3358067" y="2312520"/>
                  <a:ext cx="1807323" cy="1135759"/>
                </a:xfrm>
                <a:prstGeom prst="flowChartProcess">
                  <a:avLst/>
                </a:prstGeom>
                <a:solidFill>
                  <a:srgbClr val="60898A">
                    <a:alpha val="52000"/>
                  </a:srgbClr>
                </a:solidFill>
                <a:ln w="25400" cap="flat" cmpd="sng" algn="ctr">
                  <a:solidFill>
                    <a:srgbClr val="FF0000"/>
                  </a:solidFill>
                  <a:prstDash val="solid"/>
                  <a:round/>
                  <a:headEnd type="none" w="med" len="med"/>
                  <a:tailEnd type="none" w="med" len="med"/>
                </a:ln>
                <a:effectLst/>
                <a:extLst/>
              </p:spPr>
              <p:txBody>
                <a:bodyPr vert="horz" wrap="square" lIns="42862" tIns="42862" rIns="42862" bIns="42862" numCol="1" rtlCol="0" anchor="ctr" anchorCtr="0" compatLnSpc="1">
                  <a:prstTxWarp prst="textNoShape">
                    <a:avLst/>
                  </a:prstTxWarp>
                </a:bodyPr>
                <a:lstStyle/>
                <a:p>
                  <a:pPr algn="ctr">
                    <a:lnSpc>
                      <a:spcPct val="80000"/>
                    </a:lnSpc>
                    <a:spcBef>
                      <a:spcPct val="20000"/>
                    </a:spcBef>
                  </a:pPr>
                  <a:r>
                    <a:rPr lang="en-US" altLang="en-US" sz="1600" b="1" dirty="0" smtClean="0">
                      <a:solidFill>
                        <a:srgbClr val="000000"/>
                      </a:solidFill>
                      <a:latin typeface="Arial" pitchFamily="34" charset="0"/>
                    </a:rPr>
                    <a:t>Aerosols/ </a:t>
                  </a:r>
                </a:p>
                <a:p>
                  <a:pPr algn="ctr">
                    <a:lnSpc>
                      <a:spcPct val="80000"/>
                    </a:lnSpc>
                    <a:spcBef>
                      <a:spcPct val="20000"/>
                    </a:spcBef>
                  </a:pPr>
                  <a:r>
                    <a:rPr lang="en-US" altLang="en-US" sz="1600" b="1" dirty="0" smtClean="0">
                      <a:solidFill>
                        <a:srgbClr val="000000"/>
                      </a:solidFill>
                      <a:latin typeface="Arial" pitchFamily="34" charset="0"/>
                    </a:rPr>
                    <a:t>Atm Composition </a:t>
                  </a:r>
                </a:p>
                <a:p>
                  <a:pPr algn="ctr">
                    <a:lnSpc>
                      <a:spcPct val="80000"/>
                    </a:lnSpc>
                    <a:spcBef>
                      <a:spcPct val="20000"/>
                    </a:spcBef>
                  </a:pPr>
                  <a:r>
                    <a:rPr lang="en-US" altLang="en-US" sz="1600" b="1" dirty="0" smtClean="0">
                      <a:solidFill>
                        <a:srgbClr val="000000"/>
                      </a:solidFill>
                      <a:latin typeface="Arial" pitchFamily="34" charset="0"/>
                    </a:rPr>
                    <a:t>(GOCART/MAM)</a:t>
                  </a:r>
                </a:p>
              </p:txBody>
            </p:sp>
            <p:cxnSp>
              <p:nvCxnSpPr>
                <p:cNvPr id="75" name="Straight Connector 74"/>
                <p:cNvCxnSpPr/>
                <p:nvPr/>
              </p:nvCxnSpPr>
              <p:spPr bwMode="auto">
                <a:xfrm>
                  <a:off x="4283617" y="3448278"/>
                  <a:ext cx="2069" cy="385557"/>
                </a:xfrm>
                <a:prstGeom prst="line">
                  <a:avLst/>
                </a:prstGeom>
                <a:noFill/>
                <a:ln w="254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73" name="Straight Connector 72"/>
              <p:cNvCxnSpPr/>
              <p:nvPr/>
            </p:nvCxnSpPr>
            <p:spPr bwMode="auto">
              <a:xfrm>
                <a:off x="6700339" y="5297345"/>
                <a:ext cx="1" cy="301252"/>
              </a:xfrm>
              <a:prstGeom prst="line">
                <a:avLst/>
              </a:prstGeom>
              <a:noFill/>
              <a:ln w="254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32" name="Text Box 28"/>
            <p:cNvSpPr txBox="1">
              <a:spLocks noChangeArrowheads="1"/>
            </p:cNvSpPr>
            <p:nvPr/>
          </p:nvSpPr>
          <p:spPr bwMode="auto">
            <a:xfrm>
              <a:off x="2907325" y="3348303"/>
              <a:ext cx="297088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rgbClr val="0000FF"/>
                  </a:solidFill>
                  <a:latin typeface="Arial" pitchFamily="34" charset="0"/>
                  <a:sym typeface="Arial" pitchFamily="34" charset="0"/>
                </a:defRPr>
              </a:lvl1pPr>
              <a:lvl2pPr marL="742950" indent="-285750" eaLnBrk="0" hangingPunct="0">
                <a:defRPr sz="1200">
                  <a:solidFill>
                    <a:srgbClr val="0000FF"/>
                  </a:solidFill>
                  <a:latin typeface="Arial" pitchFamily="34" charset="0"/>
                  <a:sym typeface="Arial" pitchFamily="34" charset="0"/>
                </a:defRPr>
              </a:lvl2pPr>
              <a:lvl3pPr marL="1143000" indent="-228600" eaLnBrk="0" hangingPunct="0">
                <a:defRPr sz="1200">
                  <a:solidFill>
                    <a:srgbClr val="0000FF"/>
                  </a:solidFill>
                  <a:latin typeface="Arial" pitchFamily="34" charset="0"/>
                  <a:sym typeface="Arial" pitchFamily="34" charset="0"/>
                </a:defRPr>
              </a:lvl3pPr>
              <a:lvl4pPr marL="1600200" indent="-228600" eaLnBrk="0" hangingPunct="0">
                <a:defRPr sz="1200">
                  <a:solidFill>
                    <a:srgbClr val="0000FF"/>
                  </a:solidFill>
                  <a:latin typeface="Arial" pitchFamily="34" charset="0"/>
                  <a:sym typeface="Arial" pitchFamily="34" charset="0"/>
                </a:defRPr>
              </a:lvl4pPr>
              <a:lvl5pPr marL="2057400" indent="-228600" eaLnBrk="0" hangingPunct="0">
                <a:defRPr sz="1200">
                  <a:solidFill>
                    <a:srgbClr val="0000FF"/>
                  </a:solidFill>
                  <a:latin typeface="Arial" pitchFamily="34" charset="0"/>
                  <a:sym typeface="Arial" pitchFamily="34" charset="0"/>
                </a:defRPr>
              </a:lvl5pPr>
              <a:lvl6pPr marL="2514600" indent="-228600" eaLnBrk="0" fontAlgn="base" hangingPunct="0">
                <a:spcBef>
                  <a:spcPct val="0"/>
                </a:spcBef>
                <a:spcAft>
                  <a:spcPct val="0"/>
                </a:spcAft>
                <a:defRPr sz="1200">
                  <a:solidFill>
                    <a:srgbClr val="0000FF"/>
                  </a:solidFill>
                  <a:latin typeface="Arial" pitchFamily="34" charset="0"/>
                  <a:sym typeface="Arial" pitchFamily="34" charset="0"/>
                </a:defRPr>
              </a:lvl6pPr>
              <a:lvl7pPr marL="2971800" indent="-228600" eaLnBrk="0" fontAlgn="base" hangingPunct="0">
                <a:spcBef>
                  <a:spcPct val="0"/>
                </a:spcBef>
                <a:spcAft>
                  <a:spcPct val="0"/>
                </a:spcAft>
                <a:defRPr sz="1200">
                  <a:solidFill>
                    <a:srgbClr val="0000FF"/>
                  </a:solidFill>
                  <a:latin typeface="Arial" pitchFamily="34" charset="0"/>
                  <a:sym typeface="Arial" pitchFamily="34" charset="0"/>
                </a:defRPr>
              </a:lvl7pPr>
              <a:lvl8pPr marL="3429000" indent="-228600" eaLnBrk="0" fontAlgn="base" hangingPunct="0">
                <a:spcBef>
                  <a:spcPct val="0"/>
                </a:spcBef>
                <a:spcAft>
                  <a:spcPct val="0"/>
                </a:spcAft>
                <a:defRPr sz="1200">
                  <a:solidFill>
                    <a:srgbClr val="0000FF"/>
                  </a:solidFill>
                  <a:latin typeface="Arial" pitchFamily="34" charset="0"/>
                  <a:sym typeface="Arial" pitchFamily="34" charset="0"/>
                </a:defRPr>
              </a:lvl8pPr>
              <a:lvl9pPr marL="3886200" indent="-228600" eaLnBrk="0" fontAlgn="base" hangingPunct="0">
                <a:spcBef>
                  <a:spcPct val="0"/>
                </a:spcBef>
                <a:spcAft>
                  <a:spcPct val="0"/>
                </a:spcAft>
                <a:defRPr sz="1200">
                  <a:solidFill>
                    <a:srgbClr val="0000FF"/>
                  </a:solidFill>
                  <a:latin typeface="Arial" pitchFamily="34" charset="0"/>
                  <a:sym typeface="Arial" pitchFamily="34" charset="0"/>
                </a:defRPr>
              </a:lvl9pPr>
            </a:lstStyle>
            <a:p>
              <a:pPr algn="ctr" eaLnBrk="1" fontAlgn="base" hangingPunct="1">
                <a:lnSpc>
                  <a:spcPct val="80000"/>
                </a:lnSpc>
                <a:spcBef>
                  <a:spcPct val="50000"/>
                </a:spcBef>
                <a:spcAft>
                  <a:spcPct val="0"/>
                </a:spcAft>
              </a:pPr>
              <a:r>
                <a:rPr lang="en-US" altLang="en-US" sz="2000" b="1" dirty="0" smtClean="0">
                  <a:solidFill>
                    <a:srgbClr val="000000"/>
                  </a:solidFill>
                  <a:latin typeface="Calibri" pitchFamily="34" charset="0"/>
                </a:rPr>
                <a:t>Atmospheric Components</a:t>
              </a:r>
              <a:endParaRPr lang="en-US" altLang="en-US" sz="2000" b="1" dirty="0">
                <a:solidFill>
                  <a:srgbClr val="000000"/>
                </a:solidFill>
                <a:latin typeface="Calibri" pitchFamily="34" charset="0"/>
              </a:endParaRPr>
            </a:p>
          </p:txBody>
        </p:sp>
        <p:sp>
          <p:nvSpPr>
            <p:cNvPr id="33" name="Flowchart: Process 32"/>
            <p:cNvSpPr/>
            <p:nvPr/>
          </p:nvSpPr>
          <p:spPr bwMode="auto">
            <a:xfrm>
              <a:off x="6116935" y="3686857"/>
              <a:ext cx="1249942" cy="909215"/>
            </a:xfrm>
            <a:prstGeom prst="flowChartProcess">
              <a:avLst/>
            </a:prstGeom>
            <a:solidFill>
              <a:srgbClr val="60898A">
                <a:alpha val="57000"/>
              </a:srgbClr>
            </a:solidFill>
            <a:ln w="19050" cap="flat" cmpd="sng" algn="ctr">
              <a:solidFill>
                <a:schemeClr val="accent4">
                  <a:lumMod val="50000"/>
                </a:schemeClr>
              </a:solidFill>
              <a:prstDash val="solid"/>
              <a:round/>
              <a:headEnd type="none" w="med" len="med"/>
              <a:tailEnd type="none" w="med" len="med"/>
            </a:ln>
            <a:effectLst/>
            <a:extLst/>
          </p:spPr>
          <p:txBody>
            <a:bodyPr vert="horz" wrap="square" lIns="42862" tIns="42862" rIns="42862" bIns="42862" numCol="1" rtlCol="0" anchor="ctr" anchorCtr="0" compatLnSpc="1">
              <a:prstTxWarp prst="textNoShape">
                <a:avLst/>
              </a:prstTxWarp>
            </a:bodyPr>
            <a:lstStyle/>
            <a:p>
              <a:pPr algn="ctr">
                <a:lnSpc>
                  <a:spcPct val="80000"/>
                </a:lnSpc>
                <a:spcBef>
                  <a:spcPct val="20000"/>
                </a:spcBef>
              </a:pPr>
              <a:r>
                <a:rPr lang="en-US" altLang="en-US" sz="1600" b="1" dirty="0" smtClean="0">
                  <a:solidFill>
                    <a:srgbClr val="000000"/>
                  </a:solidFill>
                  <a:latin typeface="Arial" pitchFamily="34" charset="0"/>
                </a:rPr>
                <a:t>Whole</a:t>
              </a:r>
            </a:p>
            <a:p>
              <a:pPr algn="ctr">
                <a:lnSpc>
                  <a:spcPct val="80000"/>
                </a:lnSpc>
                <a:spcBef>
                  <a:spcPct val="20000"/>
                </a:spcBef>
              </a:pPr>
              <a:r>
                <a:rPr lang="en-US" altLang="en-US" sz="1600" b="1" dirty="0" err="1" smtClean="0">
                  <a:solidFill>
                    <a:srgbClr val="000000"/>
                  </a:solidFill>
                  <a:latin typeface="Arial" pitchFamily="34" charset="0"/>
                </a:rPr>
                <a:t>Atm</a:t>
              </a:r>
              <a:r>
                <a:rPr lang="en-US" altLang="en-US" sz="1600" b="1" dirty="0" smtClean="0">
                  <a:solidFill>
                    <a:srgbClr val="000000"/>
                  </a:solidFill>
                  <a:latin typeface="Arial" pitchFamily="34" charset="0"/>
                </a:rPr>
                <a:t> Model</a:t>
              </a:r>
            </a:p>
            <a:p>
              <a:pPr algn="ctr">
                <a:lnSpc>
                  <a:spcPct val="80000"/>
                </a:lnSpc>
                <a:spcBef>
                  <a:spcPct val="20000"/>
                </a:spcBef>
              </a:pPr>
              <a:r>
                <a:rPr lang="en-US" altLang="en-US" sz="1600" b="1" dirty="0" smtClean="0">
                  <a:solidFill>
                    <a:srgbClr val="000000"/>
                  </a:solidFill>
                  <a:latin typeface="Arial" pitchFamily="34" charset="0"/>
                </a:rPr>
                <a:t>(WAM)</a:t>
              </a:r>
            </a:p>
          </p:txBody>
        </p:sp>
      </p:grpSp>
    </p:spTree>
    <p:extLst>
      <p:ext uri="{BB962C8B-B14F-4D97-AF65-F5344CB8AC3E}">
        <p14:creationId xmlns:p14="http://schemas.microsoft.com/office/powerpoint/2010/main" val="1175133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7598"/>
            <a:ext cx="6934200" cy="1147802"/>
          </a:xfrm>
        </p:spPr>
        <p:txBody>
          <a:bodyPr/>
          <a:lstStyle/>
          <a:p>
            <a:r>
              <a:rPr lang="en-US" sz="2400" b="1" dirty="0"/>
              <a:t>Developing a unified online air quality forecasting system based on CMAQ and NGGPS</a:t>
            </a:r>
            <a:endParaRPr lang="en-US" sz="2400" dirty="0"/>
          </a:p>
        </p:txBody>
      </p:sp>
      <p:sp>
        <p:nvSpPr>
          <p:cNvPr id="5" name="Title 1"/>
          <p:cNvSpPr txBox="1">
            <a:spLocks/>
          </p:cNvSpPr>
          <p:nvPr/>
        </p:nvSpPr>
        <p:spPr>
          <a:xfrm>
            <a:off x="685800" y="1295400"/>
            <a:ext cx="8183880" cy="420387"/>
          </a:xfrm>
          <a:prstGeom prst="rect">
            <a:avLst/>
          </a:prstGeom>
        </p:spPr>
        <p:txBody>
          <a:bodyPr bIns="91440" anchor="b" anchorCtr="0">
            <a:normAutofit fontScale="9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1400" i="1" dirty="0" smtClean="0"/>
              <a:t>Georg Grell (NOAA/ESRL/GSD), Stuart </a:t>
            </a:r>
            <a:r>
              <a:rPr lang="en-US" sz="1400" i="1" dirty="0" err="1" smtClean="0"/>
              <a:t>Mc</a:t>
            </a:r>
            <a:r>
              <a:rPr lang="en-US" sz="1400" i="1" dirty="0" smtClean="0"/>
              <a:t> Keen (NOAA/ESRL/CSD), Jon </a:t>
            </a:r>
            <a:r>
              <a:rPr lang="en-US" sz="1400" i="1" dirty="0" err="1" smtClean="0"/>
              <a:t>Pleim</a:t>
            </a:r>
            <a:r>
              <a:rPr lang="en-US" sz="1400" i="1" dirty="0" smtClean="0"/>
              <a:t> (EPA), </a:t>
            </a:r>
            <a:r>
              <a:rPr lang="en-US" sz="1400" i="1" dirty="0" err="1" smtClean="0"/>
              <a:t>Rohit</a:t>
            </a:r>
            <a:r>
              <a:rPr lang="en-US" sz="1400" i="1" dirty="0" smtClean="0"/>
              <a:t> </a:t>
            </a:r>
            <a:r>
              <a:rPr lang="en-US" sz="1400" i="1" dirty="0" err="1" smtClean="0"/>
              <a:t>Mathur</a:t>
            </a:r>
            <a:r>
              <a:rPr lang="en-US" sz="1400" i="1" dirty="0" smtClean="0"/>
              <a:t> (EPA)</a:t>
            </a:r>
            <a:endParaRPr lang="en-US" sz="1400" i="1" dirty="0"/>
          </a:p>
        </p:txBody>
      </p:sp>
      <p:sp>
        <p:nvSpPr>
          <p:cNvPr id="7" name="Content Placeholder 2"/>
          <p:cNvSpPr txBox="1">
            <a:spLocks/>
          </p:cNvSpPr>
          <p:nvPr/>
        </p:nvSpPr>
        <p:spPr>
          <a:xfrm>
            <a:off x="152400" y="1765715"/>
            <a:ext cx="5486400" cy="3542013"/>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Perpetua"/>
              </a:rPr>
              <a:t>This is a collaborative</a:t>
            </a:r>
            <a:r>
              <a:rPr kumimoji="0" lang="en-US" sz="2000" b="0" i="0" u="none" strike="noStrike" kern="1200" cap="none" spc="0" normalizeH="0" noProof="0" dirty="0" smtClean="0">
                <a:ln>
                  <a:noFill/>
                </a:ln>
                <a:solidFill>
                  <a:sysClr val="windowText" lastClr="000000"/>
                </a:solidFill>
                <a:effectLst/>
                <a:uLnTx/>
                <a:uFillTx/>
                <a:latin typeface="Perpetua"/>
              </a:rPr>
              <a:t> effort between NOAA and EPA to create a new online state-of-the-art air quality forecast system based on the currently operationally used CMAQ modules and the new NGGPS dynamic core. EPA will provide their efforts in kind.</a:t>
            </a: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lang="en-US" sz="2000" baseline="0" dirty="0" smtClean="0">
                <a:solidFill>
                  <a:sysClr val="windowText" lastClr="000000"/>
                </a:solidFill>
                <a:latin typeface="Perpetua"/>
              </a:rPr>
              <a:t>The</a:t>
            </a:r>
            <a:r>
              <a:rPr lang="en-US" sz="2000" dirty="0" smtClean="0">
                <a:solidFill>
                  <a:sysClr val="windowText" lastClr="000000"/>
                </a:solidFill>
                <a:latin typeface="Perpetua"/>
              </a:rPr>
              <a:t> resulting modeling system can also be used for weather forecasting or to provide more accurate aerosols concentrations for numerical weather prediction models</a:t>
            </a:r>
            <a:r>
              <a:rPr kumimoji="0" lang="en-US" sz="2000" b="0" i="0" u="none" strike="noStrike" kern="1200" cap="none" spc="0" normalizeH="0" baseline="0" noProof="0" dirty="0" smtClean="0">
                <a:ln>
                  <a:noFill/>
                </a:ln>
                <a:solidFill>
                  <a:sysClr val="windowText" lastClr="000000"/>
                </a:solidFill>
                <a:effectLst/>
                <a:uLnTx/>
                <a:uFillTx/>
                <a:latin typeface="Perpetua"/>
              </a:rPr>
              <a:t> </a:t>
            </a:r>
          </a:p>
          <a:p>
            <a:pPr marL="274320" marR="0" lvl="0" indent="-274320" algn="l" defTabSz="914400" rtl="0" eaLnBrk="1" fontAlgn="auto" latinLnBrk="0" hangingPunct="1">
              <a:lnSpc>
                <a:spcPct val="100000"/>
              </a:lnSpc>
              <a:spcBef>
                <a:spcPts val="580"/>
              </a:spcBef>
              <a:spcAft>
                <a:spcPts val="0"/>
              </a:spcAft>
              <a:buClr>
                <a:srgbClr val="4F81BD"/>
              </a:buClr>
              <a:buSzPct val="85000"/>
              <a:buFont typeface="Wingdings 2"/>
              <a:buChar char=""/>
              <a:tabLst/>
              <a:defRPr/>
            </a:pPr>
            <a:r>
              <a:rPr lang="en-US" sz="2000" dirty="0">
                <a:solidFill>
                  <a:sysClr val="windowText" lastClr="000000"/>
                </a:solidFill>
                <a:latin typeface="Perpetua"/>
              </a:rPr>
              <a:t>D</a:t>
            </a:r>
            <a:r>
              <a:rPr kumimoji="0" lang="en-US" sz="2000" b="0" i="0" u="none" strike="noStrike" kern="1200" cap="none" spc="0" normalizeH="0" baseline="0" noProof="0" dirty="0" err="1" smtClean="0">
                <a:ln>
                  <a:noFill/>
                </a:ln>
                <a:solidFill>
                  <a:sysClr val="windowText" lastClr="000000"/>
                </a:solidFill>
                <a:effectLst/>
                <a:uLnTx/>
                <a:uFillTx/>
                <a:latin typeface="Perpetua"/>
              </a:rPr>
              <a:t>eliverables</a:t>
            </a:r>
            <a:r>
              <a:rPr kumimoji="0" lang="en-US" sz="2000" b="0" i="0" u="none" strike="noStrike" kern="1200" cap="none" spc="0" normalizeH="0" baseline="0" noProof="0" dirty="0" smtClean="0">
                <a:ln>
                  <a:noFill/>
                </a:ln>
                <a:solidFill>
                  <a:sysClr val="windowText" lastClr="000000"/>
                </a:solidFill>
                <a:effectLst/>
                <a:uLnTx/>
                <a:uFillTx/>
                <a:latin typeface="Perpetua"/>
              </a:rPr>
              <a:t> include an evaluated scale independent air quality forecasting system</a:t>
            </a:r>
          </a:p>
        </p:txBody>
      </p:sp>
      <p:sp>
        <p:nvSpPr>
          <p:cNvPr id="8" name="TextBox 7"/>
          <p:cNvSpPr txBox="1"/>
          <p:nvPr/>
        </p:nvSpPr>
        <p:spPr>
          <a:xfrm>
            <a:off x="338962" y="5543592"/>
            <a:ext cx="8458200" cy="830997"/>
          </a:xfrm>
          <a:prstGeom prst="rect">
            <a:avLst/>
          </a:prstGeom>
          <a:solidFill>
            <a:srgbClr val="EEECE1"/>
          </a:solidFill>
          <a:ln>
            <a:solidFill>
              <a:srgbClr val="4F81BD"/>
            </a:solidFill>
          </a:ln>
        </p:spPr>
        <p:txBody>
          <a:bodyPr wrap="square" rtlCol="0">
            <a:spAutoFit/>
          </a:bodyPr>
          <a:lstStyle/>
          <a:p>
            <a:pPr marL="285750" lvl="0" indent="-285750">
              <a:buFont typeface="Arial"/>
              <a:buChar char="•"/>
              <a:defRPr/>
            </a:pPr>
            <a:r>
              <a:rPr lang="en-US" sz="1600" kern="0" dirty="0" smtClean="0">
                <a:solidFill>
                  <a:prstClr val="black"/>
                </a:solidFill>
                <a:latin typeface="Perpetua"/>
              </a:rPr>
              <a:t>Provide a </a:t>
            </a:r>
            <a:r>
              <a:rPr lang="en-US" sz="1600" kern="0" dirty="0">
                <a:solidFill>
                  <a:prstClr val="black"/>
                </a:solidFill>
                <a:latin typeface="Perpetua"/>
              </a:rPr>
              <a:t>candidate online air quality forecasting </a:t>
            </a:r>
            <a:r>
              <a:rPr lang="en-US" sz="1600" kern="0" dirty="0" smtClean="0">
                <a:solidFill>
                  <a:prstClr val="black"/>
                </a:solidFill>
                <a:latin typeface="Perpetua"/>
              </a:rPr>
              <a:t>system.</a:t>
            </a:r>
            <a:endParaRPr lang="en-US" sz="1600" kern="0" dirty="0">
              <a:solidFill>
                <a:prstClr val="black"/>
              </a:solidFill>
              <a:latin typeface="Perpetua"/>
            </a:endParaRPr>
          </a:p>
          <a:p>
            <a:pPr marL="285750" indent="-285750">
              <a:buFont typeface="Arial"/>
              <a:buChar char="•"/>
              <a:defRPr/>
            </a:pPr>
            <a:r>
              <a:rPr lang="en-US" sz="1600" dirty="0" smtClean="0">
                <a:latin typeface="Perpetua"/>
                <a:cs typeface="Perpetua"/>
              </a:rPr>
              <a:t>Integrate the </a:t>
            </a:r>
            <a:r>
              <a:rPr lang="en-US" sz="1600" dirty="0">
                <a:latin typeface="Perpetua"/>
                <a:cs typeface="Perpetua"/>
              </a:rPr>
              <a:t>development and implementation of weather </a:t>
            </a:r>
            <a:r>
              <a:rPr lang="en-US" sz="1600" dirty="0" smtClean="0">
                <a:latin typeface="Perpetua"/>
                <a:cs typeface="Perpetua"/>
              </a:rPr>
              <a:t>and air quality prediction </a:t>
            </a:r>
            <a:r>
              <a:rPr lang="en-US" sz="1600" dirty="0">
                <a:latin typeface="Perpetua"/>
                <a:cs typeface="Perpetua"/>
              </a:rPr>
              <a:t>model </a:t>
            </a:r>
            <a:r>
              <a:rPr lang="en-US" sz="1600" dirty="0" smtClean="0">
                <a:latin typeface="Perpetua"/>
                <a:cs typeface="Perpetua"/>
              </a:rPr>
              <a:t>components</a:t>
            </a:r>
            <a:r>
              <a:rPr lang="en-US" sz="1600" dirty="0">
                <a:latin typeface="Perpetua"/>
                <a:cs typeface="Perpetua"/>
              </a:rPr>
              <a:t> </a:t>
            </a:r>
            <a:r>
              <a:rPr lang="en-US" sz="1600" dirty="0" smtClean="0">
                <a:latin typeface="Perpetua"/>
                <a:cs typeface="Perpetua"/>
              </a:rPr>
              <a:t>within NGGPS.</a:t>
            </a:r>
            <a:endParaRPr lang="en-US" sz="1600" dirty="0">
              <a:latin typeface="Perpetua"/>
              <a:cs typeface="Perpetua"/>
            </a:endParaRPr>
          </a:p>
        </p:txBody>
      </p:sp>
      <p:pic>
        <p:nvPicPr>
          <p:cNvPr id="3" name="Picture 2"/>
          <p:cNvPicPr>
            <a:picLocks noChangeAspect="1"/>
          </p:cNvPicPr>
          <p:nvPr/>
        </p:nvPicPr>
        <p:blipFill>
          <a:blip r:embed="rId3"/>
          <a:stretch>
            <a:fillRect/>
          </a:stretch>
        </p:blipFill>
        <p:spPr>
          <a:xfrm>
            <a:off x="5697977" y="1828799"/>
            <a:ext cx="3217423" cy="3478929"/>
          </a:xfrm>
          <a:prstGeom prst="rect">
            <a:avLst/>
          </a:prstGeom>
        </p:spPr>
      </p:pic>
      <p:sp>
        <p:nvSpPr>
          <p:cNvPr id="4" name="Rectangle 3"/>
          <p:cNvSpPr/>
          <p:nvPr/>
        </p:nvSpPr>
        <p:spPr>
          <a:xfrm>
            <a:off x="5638800" y="1828800"/>
            <a:ext cx="3352800" cy="347892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638800" y="6434158"/>
            <a:ext cx="2781300" cy="307777"/>
          </a:xfrm>
          <a:prstGeom prst="rect">
            <a:avLst/>
          </a:prstGeom>
          <a:noFill/>
        </p:spPr>
        <p:txBody>
          <a:bodyPr wrap="square" rtlCol="0">
            <a:spAutoFit/>
          </a:bodyPr>
          <a:lstStyle/>
          <a:p>
            <a:r>
              <a:rPr lang="en-US" sz="1400" b="1" i="1" dirty="0" smtClean="0">
                <a:solidFill>
                  <a:srgbClr val="3366FF"/>
                </a:solidFill>
                <a:latin typeface="Perpetua" panose="02020502060401020303" pitchFamily="18" charset="0"/>
              </a:rPr>
              <a:t>*Co-funded by </a:t>
            </a:r>
            <a:r>
              <a:rPr lang="en-US" sz="1400" b="1" i="1" dirty="0" smtClean="0">
                <a:solidFill>
                  <a:srgbClr val="3366FF"/>
                </a:solidFill>
                <a:latin typeface="Perpetua" panose="02020502060401020303" pitchFamily="18" charset="0"/>
              </a:rPr>
              <a:t>USWRP and NGGPS</a:t>
            </a:r>
            <a:endParaRPr lang="en-US" sz="1400" b="1" i="1" dirty="0">
              <a:solidFill>
                <a:srgbClr val="3366FF"/>
              </a:solidFill>
              <a:latin typeface="Perpetua" panose="02020502060401020303" pitchFamily="18" charset="0"/>
            </a:endParaRPr>
          </a:p>
        </p:txBody>
      </p:sp>
    </p:spTree>
    <p:extLst>
      <p:ext uri="{BB962C8B-B14F-4D97-AF65-F5344CB8AC3E}">
        <p14:creationId xmlns:p14="http://schemas.microsoft.com/office/powerpoint/2010/main" val="2257517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38539" y="1411896"/>
            <a:ext cx="8619630" cy="4233529"/>
          </a:xfrm>
          <a:prstGeom prst="rect">
            <a:avLst/>
          </a:prstGeom>
          <a:noFill/>
          <a:ln w="9525">
            <a:noFill/>
            <a:miter lim="800000"/>
            <a:headEnd/>
            <a:tailEnd/>
          </a:ln>
          <a:effectLst/>
        </p:spPr>
        <p:txBody>
          <a:bodyPr/>
          <a:lstStyle/>
          <a:p>
            <a:pPr marL="800100" lvl="1" indent="-342900" defTabSz="912813">
              <a:spcAft>
                <a:spcPts val="1800"/>
              </a:spcAft>
              <a:buFont typeface="Arial" panose="020B0604020202020204" pitchFamily="34" charset="0"/>
              <a:buChar char="•"/>
              <a:defRPr/>
            </a:pPr>
            <a:r>
              <a:rPr lang="en-US" sz="2000" dirty="0" smtClean="0">
                <a:solidFill>
                  <a:srgbClr val="000000"/>
                </a:solidFill>
              </a:rPr>
              <a:t>Coordination with other Science Working Groups (SWG) and Teams</a:t>
            </a:r>
          </a:p>
          <a:p>
            <a:pPr marL="800100" lvl="1" indent="-342900" defTabSz="912813">
              <a:spcAft>
                <a:spcPts val="1800"/>
              </a:spcAft>
              <a:buFont typeface="Arial" panose="020B0604020202020204" pitchFamily="34" charset="0"/>
              <a:buChar char="•"/>
              <a:defRPr/>
            </a:pPr>
            <a:r>
              <a:rPr lang="en-US" sz="2000" dirty="0">
                <a:solidFill>
                  <a:srgbClr val="000000"/>
                </a:solidFill>
              </a:rPr>
              <a:t>Aerosol-radiation processes with Radiation</a:t>
            </a:r>
            <a:r>
              <a:rPr lang="en-US" sz="2000" b="1" dirty="0">
                <a:solidFill>
                  <a:srgbClr val="FF0000"/>
                </a:solidFill>
              </a:rPr>
              <a:t> </a:t>
            </a:r>
            <a:r>
              <a:rPr lang="en-US" sz="2000" dirty="0"/>
              <a:t>SWG</a:t>
            </a:r>
            <a:r>
              <a:rPr lang="en-US" sz="2000" b="1" dirty="0">
                <a:solidFill>
                  <a:srgbClr val="FF0000"/>
                </a:solidFill>
              </a:rPr>
              <a:t> </a:t>
            </a:r>
          </a:p>
          <a:p>
            <a:pPr marL="800100" lvl="1" indent="-342900" defTabSz="912813">
              <a:spcAft>
                <a:spcPts val="1800"/>
              </a:spcAft>
              <a:buFont typeface="Arial" panose="020B0604020202020204" pitchFamily="34" charset="0"/>
              <a:buChar char="•"/>
              <a:defRPr/>
            </a:pPr>
            <a:r>
              <a:rPr lang="en-US" sz="2000" dirty="0">
                <a:solidFill>
                  <a:srgbClr val="000000"/>
                </a:solidFill>
              </a:rPr>
              <a:t>Aerosol-microphysics processes for condensation, nucleation, etc. with Microphysics SWG</a:t>
            </a:r>
          </a:p>
          <a:p>
            <a:pPr marL="800100" lvl="1" indent="-342900" defTabSz="912813">
              <a:spcAft>
                <a:spcPts val="1800"/>
              </a:spcAft>
              <a:buFont typeface="Arial" panose="020B0604020202020204" pitchFamily="34" charset="0"/>
              <a:buChar char="•"/>
              <a:defRPr/>
            </a:pPr>
            <a:r>
              <a:rPr lang="en-US" sz="2000" dirty="0" smtClean="0"/>
              <a:t>Aerosol impact on assimilation of satellite radiances with DA team</a:t>
            </a:r>
            <a:endParaRPr lang="en-US" sz="2000" dirty="0" smtClean="0">
              <a:solidFill>
                <a:srgbClr val="FF0000"/>
              </a:solidFill>
            </a:endParaRPr>
          </a:p>
          <a:p>
            <a:pPr marL="800100" lvl="1" indent="-342900" eaLnBrk="0" hangingPunct="0">
              <a:spcBef>
                <a:spcPct val="20000"/>
              </a:spcBef>
              <a:buFont typeface="Arial" panose="020B0604020202020204" pitchFamily="34" charset="0"/>
              <a:buChar char="•"/>
            </a:pPr>
            <a:r>
              <a:rPr lang="en-US" sz="2000" dirty="0" smtClean="0"/>
              <a:t>Coordination with other programs (CPO, USWRP, R2X)</a:t>
            </a:r>
          </a:p>
          <a:p>
            <a:pPr lvl="2" eaLnBrk="0" hangingPunct="0">
              <a:spcBef>
                <a:spcPct val="20000"/>
              </a:spcBef>
            </a:pPr>
            <a:endParaRPr lang="en-US" sz="2000" dirty="0" smtClean="0">
              <a:solidFill>
                <a:srgbClr val="FF0000"/>
              </a:solidFill>
            </a:endParaRPr>
          </a:p>
          <a:p>
            <a:pPr marL="800100" lvl="1" indent="-342900" eaLnBrk="0" hangingPunct="0">
              <a:spcBef>
                <a:spcPct val="20000"/>
              </a:spcBef>
              <a:buFont typeface="Arial" panose="020B0604020202020204" pitchFamily="34" charset="0"/>
              <a:buChar char="•"/>
            </a:pPr>
            <a:endParaRPr lang="en-US" sz="2000" dirty="0" smtClean="0"/>
          </a:p>
          <a:p>
            <a:pPr lvl="1" defTabSz="912813">
              <a:spcAft>
                <a:spcPts val="1800"/>
              </a:spcAft>
              <a:defRPr/>
            </a:pPr>
            <a:endParaRPr lang="en-US" sz="2000" dirty="0"/>
          </a:p>
        </p:txBody>
      </p:sp>
      <p:sp>
        <p:nvSpPr>
          <p:cNvPr id="7" name="Rectangle 3"/>
          <p:cNvSpPr>
            <a:spLocks noGrp="1" noChangeArrowheads="1"/>
          </p:cNvSpPr>
          <p:nvPr>
            <p:ph type="title" sz="quarter"/>
          </p:nvPr>
        </p:nvSpPr>
        <p:spPr>
          <a:xfrm>
            <a:off x="751789" y="188639"/>
            <a:ext cx="7207223" cy="949695"/>
          </a:xfrm>
        </p:spPr>
        <p:txBody>
          <a:bodyPr/>
          <a:lstStyle/>
          <a:p>
            <a:pPr eaLnBrk="1" hangingPunct="1">
              <a:defRPr/>
            </a:pPr>
            <a:r>
              <a:rPr lang="en-US" dirty="0" smtClean="0"/>
              <a:t>Coordination </a:t>
            </a:r>
            <a:br>
              <a:rPr lang="en-US" dirty="0" smtClean="0"/>
            </a:br>
            <a:r>
              <a:rPr lang="en-US" dirty="0" smtClean="0"/>
              <a:t>and interactions</a:t>
            </a:r>
            <a:endParaRPr lang="en-US" sz="2000" b="0" dirty="0" smtClean="0">
              <a:latin typeface="TradeGothicLHBoldExtended" pitchFamily="2" charset="0"/>
            </a:endParaRPr>
          </a:p>
        </p:txBody>
      </p:sp>
      <p:sp>
        <p:nvSpPr>
          <p:cNvPr id="8" name="Rectangle 4"/>
          <p:cNvSpPr>
            <a:spLocks noChangeArrowheads="1"/>
          </p:cNvSpPr>
          <p:nvPr/>
        </p:nvSpPr>
        <p:spPr bwMode="auto">
          <a:xfrm>
            <a:off x="467544" y="5697252"/>
            <a:ext cx="8170680" cy="936104"/>
          </a:xfrm>
          <a:prstGeom prst="rect">
            <a:avLst/>
          </a:prstGeom>
          <a:noFill/>
          <a:ln w="9525">
            <a:noFill/>
            <a:miter lim="800000"/>
            <a:headEnd/>
            <a:tailEnd/>
          </a:ln>
          <a:effectLst/>
        </p:spPr>
        <p:txBody>
          <a:bodyPr/>
          <a:lstStyle/>
          <a:p>
            <a:pPr marL="457200" indent="-457200" fontAlgn="base">
              <a:lnSpc>
                <a:spcPct val="80000"/>
              </a:lnSpc>
              <a:spcBef>
                <a:spcPct val="0"/>
              </a:spcBef>
              <a:spcAft>
                <a:spcPct val="40000"/>
              </a:spcAft>
              <a:buFont typeface="Arial" panose="020B0604020202020204" pitchFamily="34" charset="0"/>
              <a:buChar char="•"/>
              <a:defRPr/>
            </a:pPr>
            <a:endParaRPr lang="en-US" sz="2400" dirty="0">
              <a:solidFill>
                <a:srgbClr val="000000"/>
              </a:solidFill>
            </a:endParaRPr>
          </a:p>
        </p:txBody>
      </p:sp>
    </p:spTree>
    <p:extLst>
      <p:ext uri="{BB962C8B-B14F-4D97-AF65-F5344CB8AC3E}">
        <p14:creationId xmlns:p14="http://schemas.microsoft.com/office/powerpoint/2010/main" val="4084101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389" b="9650"/>
          <a:stretch/>
        </p:blipFill>
        <p:spPr bwMode="auto">
          <a:xfrm>
            <a:off x="638175" y="1350571"/>
            <a:ext cx="8012989" cy="5355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56031" y="377543"/>
            <a:ext cx="7146235" cy="533400"/>
          </a:xfrm>
        </p:spPr>
        <p:txBody>
          <a:bodyPr/>
          <a:lstStyle/>
          <a:p>
            <a:r>
              <a:rPr lang="en-US" sz="2900" b="1" dirty="0" smtClean="0"/>
              <a:t>Adopting GEOS-5 </a:t>
            </a:r>
            <a:br>
              <a:rPr lang="en-US" sz="2900" b="1" dirty="0" smtClean="0"/>
            </a:br>
            <a:r>
              <a:rPr lang="en-US" sz="2900" b="1" dirty="0" smtClean="0"/>
              <a:t>Aerosol-Cloud Package</a:t>
            </a:r>
            <a:endParaRPr lang="en-US" sz="2900" b="1" dirty="0"/>
          </a:p>
        </p:txBody>
      </p:sp>
      <p:sp>
        <p:nvSpPr>
          <p:cNvPr id="4" name="TextBox 3"/>
          <p:cNvSpPr txBox="1"/>
          <p:nvPr/>
        </p:nvSpPr>
        <p:spPr>
          <a:xfrm>
            <a:off x="2043444" y="1457325"/>
            <a:ext cx="5214606" cy="488248"/>
          </a:xfrm>
          <a:prstGeom prst="rect">
            <a:avLst/>
          </a:prstGeom>
          <a:solidFill>
            <a:schemeClr val="bg1"/>
          </a:solidFill>
        </p:spPr>
        <p:txBody>
          <a:bodyPr wrap="square" rtlCol="0">
            <a:spAutoFit/>
          </a:bodyPr>
          <a:lstStyle/>
          <a:p>
            <a:endParaRPr lang="en-US" dirty="0"/>
          </a:p>
        </p:txBody>
      </p:sp>
      <p:sp>
        <p:nvSpPr>
          <p:cNvPr id="3" name="Oval 2"/>
          <p:cNvSpPr/>
          <p:nvPr/>
        </p:nvSpPr>
        <p:spPr>
          <a:xfrm>
            <a:off x="561975" y="1350260"/>
            <a:ext cx="1333500" cy="1133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362825" y="1333683"/>
            <a:ext cx="1333500" cy="1133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134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31" y="377543"/>
            <a:ext cx="7146235" cy="533400"/>
          </a:xfrm>
        </p:spPr>
        <p:txBody>
          <a:bodyPr/>
          <a:lstStyle/>
          <a:p>
            <a:r>
              <a:rPr lang="en-US" sz="2900" dirty="0"/>
              <a:t>Aerosol-Cloud-Radiation Processes</a:t>
            </a:r>
            <a:br>
              <a:rPr lang="en-US" sz="2900" dirty="0"/>
            </a:br>
            <a:r>
              <a:rPr lang="en-US" sz="2900" dirty="0"/>
              <a:t>Three MAPP-CTB projects</a:t>
            </a:r>
          </a:p>
        </p:txBody>
      </p:sp>
      <p:sp>
        <p:nvSpPr>
          <p:cNvPr id="3" name="Content Placeholder 2"/>
          <p:cNvSpPr>
            <a:spLocks noGrp="1"/>
          </p:cNvSpPr>
          <p:nvPr>
            <p:ph idx="1"/>
          </p:nvPr>
        </p:nvSpPr>
        <p:spPr>
          <a:xfrm>
            <a:off x="219657" y="1331504"/>
            <a:ext cx="8762999" cy="4602163"/>
          </a:xfrm>
        </p:spPr>
        <p:txBody>
          <a:bodyPr/>
          <a:lstStyle/>
          <a:p>
            <a:pPr marL="57150" indent="0">
              <a:buNone/>
            </a:pPr>
            <a:r>
              <a:rPr lang="en-US" sz="2000" dirty="0" smtClean="0"/>
              <a:t>1) </a:t>
            </a:r>
            <a:r>
              <a:rPr lang="en-US" sz="2000" b="1" dirty="0" smtClean="0">
                <a:solidFill>
                  <a:srgbClr val="0070C0"/>
                </a:solidFill>
              </a:rPr>
              <a:t>PBL-Convection-Clouds</a:t>
            </a:r>
            <a:r>
              <a:rPr lang="en-US" sz="2000" dirty="0" smtClean="0"/>
              <a:t> (Steven Krueger, University of Utah &amp; </a:t>
            </a:r>
            <a:r>
              <a:rPr lang="en-US" sz="2000" dirty="0" err="1"/>
              <a:t>Shrinivas</a:t>
            </a:r>
            <a:r>
              <a:rPr lang="en-US" sz="2000" dirty="0"/>
              <a:t> </a:t>
            </a:r>
            <a:r>
              <a:rPr lang="en-US" sz="2000" dirty="0" err="1"/>
              <a:t>Moorthi</a:t>
            </a:r>
            <a:r>
              <a:rPr lang="en-US" sz="2000" dirty="0"/>
              <a:t> </a:t>
            </a:r>
            <a:r>
              <a:rPr lang="en-US" sz="2000" dirty="0" smtClean="0"/>
              <a:t>NCEP/EMC </a:t>
            </a:r>
            <a:r>
              <a:rPr lang="en-US" sz="2000" dirty="0"/>
              <a:t>(2014-2017</a:t>
            </a:r>
            <a:r>
              <a:rPr lang="en-US" sz="2000" dirty="0" smtClean="0"/>
              <a:t>)</a:t>
            </a:r>
          </a:p>
          <a:p>
            <a:pPr lvl="1"/>
            <a:r>
              <a:rPr lang="en-US" sz="1600" dirty="0"/>
              <a:t>B</a:t>
            </a:r>
            <a:r>
              <a:rPr lang="en-US" sz="1600" dirty="0" smtClean="0"/>
              <a:t>ased </a:t>
            </a:r>
            <a:r>
              <a:rPr lang="en-US" sz="1600" dirty="0"/>
              <a:t>on Assumed PDF method with a Simplified High-Order Closure (SHOC) scheme to bring in advanced TKE-based PBL </a:t>
            </a:r>
            <a:r>
              <a:rPr lang="en-US" sz="1600" dirty="0" smtClean="0"/>
              <a:t>scheme, and </a:t>
            </a:r>
            <a:r>
              <a:rPr lang="en-US" sz="1600" dirty="0"/>
              <a:t>the </a:t>
            </a:r>
            <a:r>
              <a:rPr lang="en-US" sz="1600" dirty="0" err="1"/>
              <a:t>Chikira</a:t>
            </a:r>
            <a:r>
              <a:rPr lang="en-US" sz="1600" dirty="0"/>
              <a:t> and Sugiyama (C-S) cumulus convection scheme for deep convection. </a:t>
            </a:r>
            <a:endParaRPr lang="en-US" sz="1600" dirty="0" smtClean="0"/>
          </a:p>
          <a:p>
            <a:pPr marL="57150" indent="0">
              <a:buNone/>
            </a:pPr>
            <a:r>
              <a:rPr lang="en-US" sz="2000" dirty="0" smtClean="0"/>
              <a:t>2) </a:t>
            </a:r>
            <a:r>
              <a:rPr lang="en-US" sz="2000" b="1" dirty="0" smtClean="0">
                <a:solidFill>
                  <a:srgbClr val="0070C0"/>
                </a:solidFill>
              </a:rPr>
              <a:t>Cloud-microphysics </a:t>
            </a:r>
            <a:r>
              <a:rPr lang="en-US" sz="2000" b="1" dirty="0">
                <a:solidFill>
                  <a:srgbClr val="0070C0"/>
                </a:solidFill>
              </a:rPr>
              <a:t>Interacts with Aerosols and </a:t>
            </a:r>
            <a:r>
              <a:rPr lang="en-US" sz="2000" b="1" dirty="0" smtClean="0">
                <a:solidFill>
                  <a:srgbClr val="0070C0"/>
                </a:solidFill>
              </a:rPr>
              <a:t>Radiation </a:t>
            </a:r>
            <a:r>
              <a:rPr lang="en-US" sz="2000" dirty="0" smtClean="0"/>
              <a:t>(Sarah Lu, </a:t>
            </a:r>
            <a:r>
              <a:rPr lang="en-US" sz="2000" dirty="0"/>
              <a:t>SUNYA and Yu-Tai </a:t>
            </a:r>
            <a:r>
              <a:rPr lang="en-US" sz="2000" dirty="0" smtClean="0"/>
              <a:t>Hou NCEP/EMC </a:t>
            </a:r>
            <a:r>
              <a:rPr lang="en-US" sz="2000" dirty="0"/>
              <a:t>(2014-2017</a:t>
            </a:r>
            <a:r>
              <a:rPr lang="en-US" sz="2000" dirty="0" smtClean="0"/>
              <a:t>) </a:t>
            </a:r>
            <a:r>
              <a:rPr lang="en-US" sz="2000" dirty="0" smtClean="0">
                <a:solidFill>
                  <a:srgbClr val="3366FF"/>
                </a:solidFill>
              </a:rPr>
              <a:t>co-funded by NGGPS </a:t>
            </a:r>
          </a:p>
          <a:p>
            <a:pPr lvl="1"/>
            <a:r>
              <a:rPr lang="en-US" sz="1600" dirty="0" smtClean="0"/>
              <a:t>Adapting </a:t>
            </a:r>
            <a:r>
              <a:rPr lang="en-US" sz="1600" dirty="0"/>
              <a:t>the Aerosol-Cloud-Microphysics component from NASA GEOS-5 to the NEMS/GSM-GFS. The aerosols part contains an upgraded GOCART bulk aerosol scheme and the Modal Aerosol Module (MAM) aerosol scheme. The cloud-microphysics part is a modified Morrison-</a:t>
            </a:r>
            <a:r>
              <a:rPr lang="en-US" sz="1600" dirty="0" err="1"/>
              <a:t>Gettleman's</a:t>
            </a:r>
            <a:r>
              <a:rPr lang="en-US" sz="1600" dirty="0"/>
              <a:t> double-moment </a:t>
            </a:r>
            <a:r>
              <a:rPr lang="en-US" sz="1600" dirty="0" smtClean="0"/>
              <a:t>scheme, which is being </a:t>
            </a:r>
            <a:r>
              <a:rPr lang="en-US" sz="1600" dirty="0"/>
              <a:t>included through </a:t>
            </a:r>
            <a:r>
              <a:rPr lang="en-US" sz="1600" dirty="0" smtClean="0"/>
              <a:t>an NGGPS-funded </a:t>
            </a:r>
            <a:r>
              <a:rPr lang="en-US" sz="1600" dirty="0"/>
              <a:t>physics effort (PI </a:t>
            </a:r>
            <a:r>
              <a:rPr lang="en-US" sz="1600" dirty="0" err="1"/>
              <a:t>Moorthi</a:t>
            </a:r>
            <a:r>
              <a:rPr lang="en-US" sz="1600" dirty="0" smtClean="0"/>
              <a:t>). </a:t>
            </a:r>
            <a:endParaRPr lang="en-US" sz="1600" dirty="0"/>
          </a:p>
          <a:p>
            <a:pPr marL="57150" indent="0">
              <a:buNone/>
            </a:pPr>
            <a:r>
              <a:rPr lang="en-US" sz="2000" dirty="0"/>
              <a:t>3) </a:t>
            </a:r>
            <a:r>
              <a:rPr lang="en-US" sz="2000" b="1" dirty="0">
                <a:solidFill>
                  <a:srgbClr val="0070C0"/>
                </a:solidFill>
              </a:rPr>
              <a:t>PBL-Convection-Clouds</a:t>
            </a:r>
            <a:r>
              <a:rPr lang="en-US" sz="2000" dirty="0"/>
              <a:t> (Chris Bretherton, University of Washington and </a:t>
            </a:r>
            <a:r>
              <a:rPr lang="en-US" sz="2000" dirty="0" err="1"/>
              <a:t>Jongil</a:t>
            </a:r>
            <a:r>
              <a:rPr lang="en-US" sz="2000" dirty="0"/>
              <a:t> Han NCEP/EMC (2014-2017) </a:t>
            </a:r>
          </a:p>
          <a:p>
            <a:pPr marL="800100" lvl="1"/>
            <a:r>
              <a:rPr lang="en-US" sz="1600" dirty="0" smtClean="0"/>
              <a:t>Follow-on the project </a:t>
            </a:r>
            <a:r>
              <a:rPr lang="en-US" sz="1600" dirty="0"/>
              <a:t>co-lead by </a:t>
            </a:r>
            <a:r>
              <a:rPr lang="en-US" sz="1600" dirty="0" err="1"/>
              <a:t>Hualu</a:t>
            </a:r>
            <a:r>
              <a:rPr lang="en-US" sz="1600" dirty="0"/>
              <a:t> </a:t>
            </a:r>
            <a:r>
              <a:rPr lang="en-US" sz="1600" dirty="0" smtClean="0"/>
              <a:t>Pan in 2010-2013</a:t>
            </a:r>
            <a:r>
              <a:rPr lang="en-US" sz="1600" dirty="0"/>
              <a:t>. </a:t>
            </a:r>
            <a:r>
              <a:rPr lang="en-US" sz="1600" dirty="0" smtClean="0"/>
              <a:t>Focus on development </a:t>
            </a:r>
            <a:r>
              <a:rPr lang="en-US" sz="1600" dirty="0"/>
              <a:t>of TKE-based Eddy-Diffusivity Mass-Flux (EDMF) </a:t>
            </a:r>
            <a:r>
              <a:rPr lang="en-US" sz="1600" dirty="0" smtClean="0"/>
              <a:t>scheme. </a:t>
            </a:r>
            <a:r>
              <a:rPr lang="en-US" sz="1600" dirty="0"/>
              <a:t>In its extended development stage, an upgrade of cloud-microphysics based on WSM6 scheme is also tested. </a:t>
            </a:r>
          </a:p>
          <a:p>
            <a:pPr marL="457200" lvl="1" indent="0">
              <a:buNone/>
            </a:pPr>
            <a:endParaRPr lang="en-US" sz="1600" dirty="0" smtClean="0"/>
          </a:p>
        </p:txBody>
      </p:sp>
      <p:sp>
        <p:nvSpPr>
          <p:cNvPr id="4" name="Rectangle 3"/>
          <p:cNvSpPr/>
          <p:nvPr/>
        </p:nvSpPr>
        <p:spPr>
          <a:xfrm>
            <a:off x="4410738" y="3290501"/>
            <a:ext cx="322524" cy="276999"/>
          </a:xfrm>
          <a:prstGeom prst="rect">
            <a:avLst/>
          </a:prstGeom>
        </p:spPr>
        <p:txBody>
          <a:bodyPr wrap="none">
            <a:spAutoFit/>
          </a:bodyPr>
          <a:lstStyle/>
          <a:p>
            <a:pPr fontAlgn="base">
              <a:spcBef>
                <a:spcPct val="0"/>
              </a:spcBef>
              <a:spcAft>
                <a:spcPct val="0"/>
              </a:spcAft>
            </a:pPr>
            <a:r>
              <a:rPr lang="en-US" sz="1200" dirty="0">
                <a:solidFill>
                  <a:srgbClr val="000000"/>
                </a:solidFill>
              </a:rPr>
              <a:t>·  </a:t>
            </a:r>
          </a:p>
        </p:txBody>
      </p:sp>
      <p:sp>
        <p:nvSpPr>
          <p:cNvPr id="5" name="Rectangle 4"/>
          <p:cNvSpPr/>
          <p:nvPr/>
        </p:nvSpPr>
        <p:spPr>
          <a:xfrm>
            <a:off x="4410738" y="3290501"/>
            <a:ext cx="322524" cy="276999"/>
          </a:xfrm>
          <a:prstGeom prst="rect">
            <a:avLst/>
          </a:prstGeom>
        </p:spPr>
        <p:txBody>
          <a:bodyPr wrap="none">
            <a:spAutoFit/>
          </a:bodyPr>
          <a:lstStyle/>
          <a:p>
            <a:pPr fontAlgn="base">
              <a:spcBef>
                <a:spcPct val="0"/>
              </a:spcBef>
              <a:spcAft>
                <a:spcPct val="0"/>
              </a:spcAft>
            </a:pPr>
            <a:r>
              <a:rPr lang="en-US" sz="1200" dirty="0">
                <a:solidFill>
                  <a:srgbClr val="000000"/>
                </a:solidFill>
              </a:rPr>
              <a:t>·  </a:t>
            </a:r>
          </a:p>
        </p:txBody>
      </p:sp>
    </p:spTree>
    <p:extLst>
      <p:ext uri="{BB962C8B-B14F-4D97-AF65-F5344CB8AC3E}">
        <p14:creationId xmlns:p14="http://schemas.microsoft.com/office/powerpoint/2010/main" val="2711035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31" y="377543"/>
            <a:ext cx="7146235" cy="533400"/>
          </a:xfrm>
        </p:spPr>
        <p:txBody>
          <a:bodyPr/>
          <a:lstStyle/>
          <a:p>
            <a:r>
              <a:rPr lang="en-US" sz="2900" dirty="0" smtClean="0"/>
              <a:t>Aerosol and Atmospheric Composition </a:t>
            </a:r>
            <a:br>
              <a:rPr lang="en-US" sz="2900" dirty="0" smtClean="0"/>
            </a:br>
            <a:r>
              <a:rPr lang="en-US" sz="2900" dirty="0" smtClean="0"/>
              <a:t>FY 16 Team Plan Short-term Priorities  </a:t>
            </a:r>
            <a:endParaRPr lang="en-US" sz="2900" dirty="0"/>
          </a:p>
        </p:txBody>
      </p:sp>
      <p:sp>
        <p:nvSpPr>
          <p:cNvPr id="3" name="Content Placeholder 2"/>
          <p:cNvSpPr>
            <a:spLocks noGrp="1"/>
          </p:cNvSpPr>
          <p:nvPr>
            <p:ph idx="1"/>
          </p:nvPr>
        </p:nvSpPr>
        <p:spPr>
          <a:xfrm>
            <a:off x="209550" y="1357363"/>
            <a:ext cx="8762999" cy="4602163"/>
          </a:xfrm>
        </p:spPr>
        <p:txBody>
          <a:bodyPr/>
          <a:lstStyle/>
          <a:p>
            <a:r>
              <a:rPr lang="en-US" sz="2400" dirty="0" smtClean="0"/>
              <a:t>Development </a:t>
            </a:r>
            <a:r>
              <a:rPr lang="en-US" sz="2400" dirty="0"/>
              <a:t>of aerosol verification package to include the following evaluation </a:t>
            </a:r>
            <a:r>
              <a:rPr lang="en-US" sz="2400" dirty="0" smtClean="0"/>
              <a:t>datasets </a:t>
            </a:r>
            <a:r>
              <a:rPr lang="en-US" sz="2000" dirty="0" smtClean="0">
                <a:solidFill>
                  <a:schemeClr val="accent2"/>
                </a:solidFill>
              </a:rPr>
              <a:t>– </a:t>
            </a:r>
            <a:r>
              <a:rPr lang="en-US" sz="2000" i="1" dirty="0" smtClean="0">
                <a:solidFill>
                  <a:srgbClr val="3366FF"/>
                </a:solidFill>
              </a:rPr>
              <a:t>initial input provided for verification requirements document</a:t>
            </a:r>
            <a:endParaRPr lang="en-US" sz="2000" dirty="0" smtClean="0"/>
          </a:p>
          <a:p>
            <a:pPr lvl="1"/>
            <a:r>
              <a:rPr lang="en-US" sz="2000" dirty="0" smtClean="0"/>
              <a:t>Composition </a:t>
            </a:r>
            <a:r>
              <a:rPr lang="en-US" sz="2000" dirty="0"/>
              <a:t>(from surface, field measurements</a:t>
            </a:r>
            <a:r>
              <a:rPr lang="en-US" sz="2000" dirty="0" smtClean="0"/>
              <a:t>)</a:t>
            </a:r>
            <a:endParaRPr lang="en-US" sz="1600" dirty="0"/>
          </a:p>
          <a:p>
            <a:pPr lvl="1"/>
            <a:r>
              <a:rPr lang="en-US" sz="2000" dirty="0"/>
              <a:t>MODIS, VIIRS , </a:t>
            </a:r>
            <a:r>
              <a:rPr lang="en-US" sz="2000" dirty="0" smtClean="0"/>
              <a:t>AHI, </a:t>
            </a:r>
            <a:r>
              <a:rPr lang="en-US" sz="2000" dirty="0"/>
              <a:t>ABI </a:t>
            </a:r>
            <a:r>
              <a:rPr lang="en-US" sz="2000" dirty="0" smtClean="0"/>
              <a:t>AOD </a:t>
            </a:r>
            <a:r>
              <a:rPr lang="en-US" sz="2000" dirty="0" smtClean="0">
                <a:solidFill>
                  <a:schemeClr val="accent2"/>
                </a:solidFill>
              </a:rPr>
              <a:t>– </a:t>
            </a:r>
            <a:r>
              <a:rPr lang="en-US" sz="2000" i="1" dirty="0" smtClean="0">
                <a:solidFill>
                  <a:srgbClr val="3366FF"/>
                </a:solidFill>
              </a:rPr>
              <a:t>EMC receiving VIIRS AOD data</a:t>
            </a:r>
            <a:endParaRPr lang="en-US" sz="1600" dirty="0">
              <a:solidFill>
                <a:srgbClr val="3366FF"/>
              </a:solidFill>
            </a:endParaRPr>
          </a:p>
          <a:p>
            <a:pPr lvl="1"/>
            <a:r>
              <a:rPr lang="en-US" sz="2000" dirty="0"/>
              <a:t>P</a:t>
            </a:r>
            <a:r>
              <a:rPr lang="en-US" sz="2000" dirty="0" smtClean="0"/>
              <a:t>article </a:t>
            </a:r>
            <a:r>
              <a:rPr lang="en-US" sz="2000" dirty="0"/>
              <a:t>size distribution (from AERONET measurements)</a:t>
            </a:r>
          </a:p>
          <a:p>
            <a:pPr lvl="1"/>
            <a:r>
              <a:rPr lang="en-US" sz="2000" dirty="0"/>
              <a:t>CALIPSO (expedited product plume height)</a:t>
            </a:r>
          </a:p>
          <a:p>
            <a:pPr lvl="1"/>
            <a:r>
              <a:rPr lang="en-US" sz="2000" dirty="0"/>
              <a:t>D</a:t>
            </a:r>
            <a:r>
              <a:rPr lang="en-US" sz="2000" dirty="0" smtClean="0"/>
              <a:t>eposition </a:t>
            </a:r>
            <a:r>
              <a:rPr lang="en-US" sz="2000" dirty="0"/>
              <a:t>(for coupled system verification)</a:t>
            </a:r>
          </a:p>
          <a:p>
            <a:r>
              <a:rPr lang="en-US" sz="2400" dirty="0" smtClean="0"/>
              <a:t>Comparison </a:t>
            </a:r>
            <a:r>
              <a:rPr lang="en-US" sz="2400" dirty="0"/>
              <a:t>of real-time biomass burning emission approaches: </a:t>
            </a:r>
            <a:r>
              <a:rPr lang="en-US" sz="2400" dirty="0" err="1"/>
              <a:t>GBBEPx</a:t>
            </a:r>
            <a:r>
              <a:rPr lang="en-US" sz="2400" dirty="0"/>
              <a:t> (NESDIS), QFED (GSFC), and GFAS (ECMWF) </a:t>
            </a:r>
            <a:r>
              <a:rPr lang="en-US" sz="2400" dirty="0" smtClean="0">
                <a:solidFill>
                  <a:schemeClr val="accent2"/>
                </a:solidFill>
              </a:rPr>
              <a:t>-</a:t>
            </a:r>
            <a:r>
              <a:rPr lang="en-US" sz="2000" i="1" dirty="0" err="1" smtClean="0">
                <a:solidFill>
                  <a:srgbClr val="3366FF"/>
                </a:solidFill>
              </a:rPr>
              <a:t>GBBEPx</a:t>
            </a:r>
            <a:r>
              <a:rPr lang="en-US" sz="2000" i="1" dirty="0" smtClean="0">
                <a:solidFill>
                  <a:srgbClr val="3366FF"/>
                </a:solidFill>
              </a:rPr>
              <a:t> vs QFED comparison in progress for NGAC v2</a:t>
            </a:r>
          </a:p>
          <a:p>
            <a:pPr marL="342900" lvl="1" indent="-342900">
              <a:buFontTx/>
              <a:buChar char="•"/>
            </a:pPr>
            <a:r>
              <a:rPr lang="en-US" sz="2400" dirty="0" smtClean="0"/>
              <a:t>Gaseous </a:t>
            </a:r>
            <a:r>
              <a:rPr lang="en-US" sz="2400" dirty="0"/>
              <a:t>(ozone) chemistry for stratosphere and troposphere </a:t>
            </a:r>
            <a:r>
              <a:rPr lang="en-US" sz="2400" dirty="0" smtClean="0"/>
              <a:t>(use </a:t>
            </a:r>
            <a:r>
              <a:rPr lang="en-US" sz="2400" dirty="0"/>
              <a:t>3d production and loss rates with diurnal cycle from retrospective CTM </a:t>
            </a:r>
            <a:r>
              <a:rPr lang="en-US" sz="2400" dirty="0" smtClean="0"/>
              <a:t>runs) </a:t>
            </a:r>
            <a:r>
              <a:rPr lang="en-US" sz="2000" dirty="0">
                <a:solidFill>
                  <a:schemeClr val="accent2"/>
                </a:solidFill>
              </a:rPr>
              <a:t>– </a:t>
            </a:r>
            <a:r>
              <a:rPr lang="en-US" sz="2000" i="1" dirty="0" smtClean="0">
                <a:solidFill>
                  <a:srgbClr val="3366FF"/>
                </a:solidFill>
              </a:rPr>
              <a:t>R2X proposal</a:t>
            </a:r>
            <a:endParaRPr lang="en-US" sz="1600" dirty="0">
              <a:solidFill>
                <a:srgbClr val="3366FF"/>
              </a:solidFill>
            </a:endParaRPr>
          </a:p>
          <a:p>
            <a:endParaRPr lang="en-US" sz="2400" dirty="0">
              <a:solidFill>
                <a:srgbClr val="FF0000"/>
              </a:solidFill>
            </a:endParaRPr>
          </a:p>
        </p:txBody>
      </p:sp>
    </p:spTree>
    <p:extLst>
      <p:ext uri="{BB962C8B-B14F-4D97-AF65-F5344CB8AC3E}">
        <p14:creationId xmlns:p14="http://schemas.microsoft.com/office/powerpoint/2010/main" val="12084905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31" y="377543"/>
            <a:ext cx="7146235" cy="533400"/>
          </a:xfrm>
        </p:spPr>
        <p:txBody>
          <a:bodyPr/>
          <a:lstStyle/>
          <a:p>
            <a:r>
              <a:rPr lang="en-US" sz="2900" dirty="0" smtClean="0"/>
              <a:t>Aerosol and Atmospheric Composition </a:t>
            </a:r>
            <a:br>
              <a:rPr lang="en-US" sz="2900" dirty="0" smtClean="0"/>
            </a:br>
            <a:r>
              <a:rPr lang="en-US" sz="2900" dirty="0" smtClean="0"/>
              <a:t>FY 16 Team Plan Long-term Priorities  </a:t>
            </a:r>
            <a:endParaRPr lang="en-US" sz="2900" dirty="0"/>
          </a:p>
        </p:txBody>
      </p:sp>
      <p:sp>
        <p:nvSpPr>
          <p:cNvPr id="3" name="Content Placeholder 2"/>
          <p:cNvSpPr>
            <a:spLocks noGrp="1"/>
          </p:cNvSpPr>
          <p:nvPr>
            <p:ph idx="1"/>
          </p:nvPr>
        </p:nvSpPr>
        <p:spPr>
          <a:xfrm>
            <a:off x="219075" y="1357363"/>
            <a:ext cx="8762999" cy="4602163"/>
          </a:xfrm>
        </p:spPr>
        <p:txBody>
          <a:bodyPr/>
          <a:lstStyle/>
          <a:p>
            <a:r>
              <a:rPr lang="en-US" sz="2400" dirty="0"/>
              <a:t>Determine interface for inclusion of aerosol and atmospheric composition components into NGGPS </a:t>
            </a:r>
            <a:endParaRPr lang="en-US" sz="2400" dirty="0" smtClean="0"/>
          </a:p>
          <a:p>
            <a:r>
              <a:rPr lang="en-US" sz="2400" dirty="0" smtClean="0"/>
              <a:t>Intercomparison </a:t>
            </a:r>
            <a:r>
              <a:rPr lang="en-US" sz="2400" dirty="0"/>
              <a:t>of aerosol model approaches for aerosol component (GOCART, </a:t>
            </a:r>
            <a:r>
              <a:rPr lang="en-US" sz="2400" dirty="0" smtClean="0"/>
              <a:t>MAM)</a:t>
            </a:r>
          </a:p>
          <a:p>
            <a:r>
              <a:rPr lang="en-US" sz="2400" dirty="0" smtClean="0"/>
              <a:t>Gaseous </a:t>
            </a:r>
            <a:r>
              <a:rPr lang="en-US" sz="2400" dirty="0"/>
              <a:t>(ozone) chemistry for stratosphere and </a:t>
            </a:r>
            <a:r>
              <a:rPr lang="en-US" sz="2400" dirty="0" smtClean="0"/>
              <a:t>troposphere </a:t>
            </a:r>
            <a:r>
              <a:rPr lang="en-US" sz="2400" i="1" dirty="0" smtClean="0"/>
              <a:t>(coordination with USWRP and R2X)</a:t>
            </a:r>
            <a:endParaRPr lang="en-US" sz="2400" i="1" dirty="0"/>
          </a:p>
          <a:p>
            <a:pPr lvl="1"/>
            <a:r>
              <a:rPr lang="en-US" sz="2000" dirty="0" smtClean="0"/>
              <a:t>consider </a:t>
            </a:r>
            <a:r>
              <a:rPr lang="en-US" sz="2000" dirty="0"/>
              <a:t>available approaches of varying complexity (climatological production and loss rates, reduced mechanism, full chemistry) </a:t>
            </a:r>
            <a:r>
              <a:rPr lang="en-US" sz="2000" dirty="0" err="1"/>
              <a:t>e.g</a:t>
            </a:r>
            <a:r>
              <a:rPr lang="en-US" sz="2000" dirty="0"/>
              <a:t> RAQMS-reduced, AM3, MOZART, RAQMS, GMI</a:t>
            </a:r>
          </a:p>
          <a:p>
            <a:pPr lvl="1"/>
            <a:r>
              <a:rPr lang="en-US" sz="2000" dirty="0"/>
              <a:t>recommend several approaches as potential candidates for evaluation</a:t>
            </a:r>
          </a:p>
          <a:p>
            <a:pPr lvl="1"/>
            <a:r>
              <a:rPr lang="en-US" sz="2000" dirty="0"/>
              <a:t>evaluate impact on the meteorological forecast </a:t>
            </a:r>
            <a:r>
              <a:rPr lang="en-US" sz="2000" dirty="0" smtClean="0"/>
              <a:t>skill</a:t>
            </a:r>
          </a:p>
          <a:p>
            <a:endParaRPr lang="en-US" sz="1800" dirty="0"/>
          </a:p>
        </p:txBody>
      </p:sp>
    </p:spTree>
    <p:extLst>
      <p:ext uri="{BB962C8B-B14F-4D97-AF65-F5344CB8AC3E}">
        <p14:creationId xmlns:p14="http://schemas.microsoft.com/office/powerpoint/2010/main" val="1285939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31" y="377543"/>
            <a:ext cx="7146235" cy="533400"/>
          </a:xfrm>
        </p:spPr>
        <p:txBody>
          <a:bodyPr/>
          <a:lstStyle/>
          <a:p>
            <a:r>
              <a:rPr lang="en-US" sz="2900" dirty="0" smtClean="0"/>
              <a:t>Aerosol and Atmospheric Composition </a:t>
            </a:r>
            <a:br>
              <a:rPr lang="en-US" sz="2900" dirty="0" smtClean="0"/>
            </a:br>
            <a:r>
              <a:rPr lang="en-US" sz="2900" dirty="0" smtClean="0"/>
              <a:t>FY 16 Team Plan Long-term Priorities  </a:t>
            </a:r>
            <a:endParaRPr lang="en-US" sz="2900" dirty="0"/>
          </a:p>
        </p:txBody>
      </p:sp>
      <p:sp>
        <p:nvSpPr>
          <p:cNvPr id="3" name="Content Placeholder 2"/>
          <p:cNvSpPr>
            <a:spLocks noGrp="1"/>
          </p:cNvSpPr>
          <p:nvPr>
            <p:ph idx="1"/>
          </p:nvPr>
        </p:nvSpPr>
        <p:spPr>
          <a:xfrm>
            <a:off x="180975" y="1357363"/>
            <a:ext cx="8762999" cy="4602163"/>
          </a:xfrm>
        </p:spPr>
        <p:txBody>
          <a:bodyPr/>
          <a:lstStyle/>
          <a:p>
            <a:r>
              <a:rPr lang="en-US" sz="2400" dirty="0"/>
              <a:t>Assimilation of AOD data from additional satellites (combined MODIS/VIIRS, AHI, ABI) </a:t>
            </a:r>
            <a:endParaRPr lang="en-US" sz="2400" dirty="0" smtClean="0"/>
          </a:p>
          <a:p>
            <a:r>
              <a:rPr lang="en-US" sz="2400" dirty="0" smtClean="0"/>
              <a:t>Assimilation </a:t>
            </a:r>
            <a:r>
              <a:rPr lang="en-US" sz="2400" dirty="0"/>
              <a:t>of ozone/precursor data from OMI,  OMPS (nadir and limb</a:t>
            </a:r>
            <a:r>
              <a:rPr lang="en-US" sz="2400" dirty="0" smtClean="0"/>
              <a:t>), </a:t>
            </a:r>
            <a:r>
              <a:rPr lang="en-US" sz="2400" dirty="0"/>
              <a:t>CRIS, IASI  and additional satellite </a:t>
            </a:r>
            <a:r>
              <a:rPr lang="en-US" sz="2400" dirty="0" smtClean="0"/>
              <a:t>data</a:t>
            </a:r>
          </a:p>
          <a:p>
            <a:r>
              <a:rPr lang="en-US" sz="2400" dirty="0" smtClean="0"/>
              <a:t>Plume </a:t>
            </a:r>
            <a:r>
              <a:rPr lang="en-US" sz="2400" dirty="0"/>
              <a:t>injection height for fire emissions (leverage FIREX, JPSS fire and smoke initiative, NASA NRL efforts; validation datasets CALIPSO, </a:t>
            </a:r>
            <a:r>
              <a:rPr lang="en-US" sz="2400" dirty="0" smtClean="0"/>
              <a:t>MISR)</a:t>
            </a:r>
          </a:p>
          <a:p>
            <a:r>
              <a:rPr lang="en-US" sz="2400" dirty="0" smtClean="0"/>
              <a:t>Forecast </a:t>
            </a:r>
            <a:r>
              <a:rPr lang="en-US" sz="2400" dirty="0"/>
              <a:t>impact assessment and coordination with Physics and Data Assimilation Teams:</a:t>
            </a:r>
          </a:p>
          <a:p>
            <a:pPr lvl="1"/>
            <a:r>
              <a:rPr lang="en-US" sz="2000" dirty="0"/>
              <a:t>Data assimilation of meteorological variables </a:t>
            </a:r>
          </a:p>
          <a:p>
            <a:pPr lvl="1"/>
            <a:r>
              <a:rPr lang="en-US" sz="2000" dirty="0"/>
              <a:t>Aerosol and ozone radiative impacts </a:t>
            </a:r>
          </a:p>
          <a:p>
            <a:pPr lvl="1"/>
            <a:r>
              <a:rPr lang="en-US" sz="2000" dirty="0"/>
              <a:t>Aerosol-microphysics interactions </a:t>
            </a:r>
            <a:endParaRPr lang="en-US" sz="2400" dirty="0">
              <a:solidFill>
                <a:srgbClr val="FF0000"/>
              </a:solidFill>
            </a:endParaRPr>
          </a:p>
        </p:txBody>
      </p:sp>
    </p:spTree>
    <p:extLst>
      <p:ext uri="{BB962C8B-B14F-4D97-AF65-F5344CB8AC3E}">
        <p14:creationId xmlns:p14="http://schemas.microsoft.com/office/powerpoint/2010/main" val="914624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329918"/>
            <a:ext cx="8153399" cy="533400"/>
          </a:xfrm>
        </p:spPr>
        <p:txBody>
          <a:bodyPr/>
          <a:lstStyle/>
          <a:p>
            <a:r>
              <a:rPr lang="en-US" sz="2900" b="1" dirty="0" smtClean="0"/>
              <a:t>NGGPS Aerosol and Atmospheric Composition Three </a:t>
            </a:r>
            <a:r>
              <a:rPr lang="en-US" sz="2900" b="1" dirty="0"/>
              <a:t>Main Points</a:t>
            </a:r>
            <a:endParaRPr lang="en-US" sz="2900" dirty="0"/>
          </a:p>
        </p:txBody>
      </p:sp>
      <p:sp>
        <p:nvSpPr>
          <p:cNvPr id="3" name="Content Placeholder 2"/>
          <p:cNvSpPr>
            <a:spLocks noGrp="1"/>
          </p:cNvSpPr>
          <p:nvPr>
            <p:ph idx="1"/>
          </p:nvPr>
        </p:nvSpPr>
        <p:spPr>
          <a:xfrm>
            <a:off x="247650" y="1462138"/>
            <a:ext cx="8762999" cy="4602163"/>
          </a:xfrm>
        </p:spPr>
        <p:txBody>
          <a:bodyPr/>
          <a:lstStyle/>
          <a:p>
            <a:pPr lvl="0"/>
            <a:r>
              <a:rPr lang="en-US" sz="2400" dirty="0" smtClean="0"/>
              <a:t>One Major Accomplishment: </a:t>
            </a:r>
          </a:p>
          <a:p>
            <a:pPr lvl="1"/>
            <a:r>
              <a:rPr lang="en-US" sz="2000" dirty="0" smtClean="0"/>
              <a:t>Included Modal </a:t>
            </a:r>
            <a:r>
              <a:rPr lang="en-US" sz="2000" dirty="0"/>
              <a:t>Aerosol Model (MAM-7) and two moment Morrison and </a:t>
            </a:r>
            <a:r>
              <a:rPr lang="en-US" sz="2000" dirty="0" err="1"/>
              <a:t>Gettleman</a:t>
            </a:r>
            <a:r>
              <a:rPr lang="en-US" sz="2000" dirty="0"/>
              <a:t> microphysics into NEMS GSM and tested </a:t>
            </a:r>
            <a:r>
              <a:rPr lang="en-US" sz="2000" dirty="0" smtClean="0"/>
              <a:t>separately</a:t>
            </a:r>
          </a:p>
          <a:p>
            <a:pPr lvl="1"/>
            <a:endParaRPr lang="en-US" sz="2000" dirty="0" smtClean="0"/>
          </a:p>
          <a:p>
            <a:pPr lvl="0"/>
            <a:r>
              <a:rPr lang="en-US" sz="2400" dirty="0" smtClean="0"/>
              <a:t>One </a:t>
            </a:r>
            <a:r>
              <a:rPr lang="en-US" sz="2400" dirty="0"/>
              <a:t>priority focus effort for </a:t>
            </a:r>
            <a:r>
              <a:rPr lang="en-US" sz="2400" dirty="0" smtClean="0"/>
              <a:t>FY16:</a:t>
            </a:r>
          </a:p>
          <a:p>
            <a:pPr lvl="1"/>
            <a:r>
              <a:rPr lang="en-US" sz="2000" dirty="0" smtClean="0"/>
              <a:t>Include aerosol </a:t>
            </a:r>
            <a:r>
              <a:rPr lang="en-US" sz="2000" dirty="0"/>
              <a:t>radiative effects in </a:t>
            </a:r>
            <a:r>
              <a:rPr lang="en-US" sz="2000" dirty="0" smtClean="0"/>
              <a:t>GSM</a:t>
            </a:r>
          </a:p>
          <a:p>
            <a:pPr lvl="1"/>
            <a:endParaRPr lang="en-US" sz="2000" dirty="0" smtClean="0"/>
          </a:p>
          <a:p>
            <a:pPr lvl="0"/>
            <a:r>
              <a:rPr lang="en-US" sz="2400" dirty="0" smtClean="0"/>
              <a:t>One </a:t>
            </a:r>
            <a:r>
              <a:rPr lang="en-US" sz="2400" dirty="0"/>
              <a:t>most important issue or coordination </a:t>
            </a:r>
            <a:r>
              <a:rPr lang="en-US" sz="2400" dirty="0" smtClean="0"/>
              <a:t>need:</a:t>
            </a:r>
          </a:p>
          <a:p>
            <a:pPr lvl="1"/>
            <a:r>
              <a:rPr lang="en-US" sz="2000" dirty="0"/>
              <a:t>Close coordination with physics (radiation and microphysics), </a:t>
            </a:r>
            <a:br>
              <a:rPr lang="en-US" sz="2000" dirty="0"/>
            </a:br>
            <a:r>
              <a:rPr lang="en-US" sz="2000" dirty="0"/>
              <a:t>data </a:t>
            </a:r>
            <a:r>
              <a:rPr lang="en-US" sz="2000" dirty="0" smtClean="0"/>
              <a:t>assimilation, dynamical </a:t>
            </a:r>
            <a:r>
              <a:rPr lang="en-US" sz="2000" dirty="0"/>
              <a:t>core (tracer transport: conservation, computing needs</a:t>
            </a:r>
            <a:r>
              <a:rPr lang="en-US" sz="2000" dirty="0" smtClean="0"/>
              <a:t>) and verification</a:t>
            </a:r>
            <a:endParaRPr lang="en-US" sz="2000" dirty="0"/>
          </a:p>
        </p:txBody>
      </p:sp>
    </p:spTree>
    <p:extLst>
      <p:ext uri="{BB962C8B-B14F-4D97-AF65-F5344CB8AC3E}">
        <p14:creationId xmlns:p14="http://schemas.microsoft.com/office/powerpoint/2010/main" val="1509171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746" y="442324"/>
            <a:ext cx="6728792" cy="533400"/>
          </a:xfrm>
        </p:spPr>
        <p:txBody>
          <a:bodyPr/>
          <a:lstStyle/>
          <a:p>
            <a:r>
              <a:rPr lang="en-US" b="1" dirty="0" smtClean="0"/>
              <a:t>Summary</a:t>
            </a:r>
            <a:endParaRPr lang="en-US" sz="2800" b="1" dirty="0"/>
          </a:p>
        </p:txBody>
      </p:sp>
      <p:sp>
        <p:nvSpPr>
          <p:cNvPr id="3" name="Content Placeholder 2"/>
          <p:cNvSpPr>
            <a:spLocks noGrp="1"/>
          </p:cNvSpPr>
          <p:nvPr>
            <p:ph idx="1"/>
          </p:nvPr>
        </p:nvSpPr>
        <p:spPr>
          <a:xfrm>
            <a:off x="190500" y="1750541"/>
            <a:ext cx="8762999" cy="4602163"/>
          </a:xfrm>
        </p:spPr>
        <p:txBody>
          <a:bodyPr/>
          <a:lstStyle/>
          <a:p>
            <a:pPr lvl="0"/>
            <a:r>
              <a:rPr lang="en-US" sz="2000" dirty="0"/>
              <a:t>M</a:t>
            </a:r>
            <a:r>
              <a:rPr lang="en-US" sz="2000" dirty="0" smtClean="0"/>
              <a:t>odel </a:t>
            </a:r>
            <a:r>
              <a:rPr lang="en-US" sz="2000" dirty="0"/>
              <a:t>development </a:t>
            </a:r>
            <a:r>
              <a:rPr lang="en-US" sz="2000" dirty="0" smtClean="0"/>
              <a:t>to </a:t>
            </a:r>
            <a:r>
              <a:rPr lang="en-US" sz="2000" dirty="0"/>
              <a:t>transition </a:t>
            </a:r>
            <a:r>
              <a:rPr lang="en-US" sz="2000" dirty="0" smtClean="0"/>
              <a:t>from </a:t>
            </a:r>
            <a:r>
              <a:rPr lang="en-US" sz="2000" dirty="0"/>
              <a:t>research to NWS </a:t>
            </a:r>
            <a:r>
              <a:rPr lang="en-US" sz="2000" dirty="0" smtClean="0"/>
              <a:t>operations </a:t>
            </a:r>
            <a:r>
              <a:rPr lang="en-US" sz="2000" dirty="0"/>
              <a:t>improved (more complete, accurate and efficient) </a:t>
            </a:r>
            <a:r>
              <a:rPr lang="en-US" sz="2000" dirty="0" smtClean="0"/>
              <a:t>representation </a:t>
            </a:r>
            <a:r>
              <a:rPr lang="en-US" sz="2000" dirty="0"/>
              <a:t>of atmospheric </a:t>
            </a:r>
            <a:r>
              <a:rPr lang="en-US" sz="2000" dirty="0" smtClean="0"/>
              <a:t>aerosols </a:t>
            </a:r>
            <a:r>
              <a:rPr lang="en-US" sz="2000" dirty="0"/>
              <a:t>and atmospheric composition </a:t>
            </a:r>
            <a:endParaRPr lang="en-US" sz="2000" dirty="0" smtClean="0"/>
          </a:p>
          <a:p>
            <a:pPr lvl="0"/>
            <a:endParaRPr lang="en-US" sz="1600" dirty="0" smtClean="0"/>
          </a:p>
          <a:p>
            <a:pPr lvl="0"/>
            <a:r>
              <a:rPr lang="en-US" sz="2000" dirty="0" smtClean="0"/>
              <a:t>Include impacts of predicted aerosols and atmospheric composition on radiation, microphysics and data assimilation</a:t>
            </a:r>
          </a:p>
          <a:p>
            <a:pPr lvl="0"/>
            <a:endParaRPr lang="en-US" sz="1600" dirty="0" smtClean="0"/>
          </a:p>
          <a:p>
            <a:r>
              <a:rPr lang="en-US" sz="2000" dirty="0" smtClean="0">
                <a:solidFill>
                  <a:srgbClr val="000000"/>
                </a:solidFill>
              </a:rPr>
              <a:t>Community involvement (model development team, development efforts, </a:t>
            </a:r>
            <a:r>
              <a:rPr lang="en-US" sz="2000" dirty="0" smtClean="0">
                <a:solidFill>
                  <a:srgbClr val="000000"/>
                </a:solidFill>
              </a:rPr>
              <a:t>models</a:t>
            </a:r>
            <a:r>
              <a:rPr lang="en-US" sz="2000" dirty="0" smtClean="0">
                <a:solidFill>
                  <a:srgbClr val="000000"/>
                </a:solidFill>
              </a:rPr>
              <a:t>). Development includes efforts </a:t>
            </a:r>
            <a:r>
              <a:rPr lang="en-US" sz="2000" dirty="0">
                <a:solidFill>
                  <a:srgbClr val="000000"/>
                </a:solidFill>
              </a:rPr>
              <a:t>by universities and NOAA labs in coordination with other NOAA programs: CPO, USWRP, R2X)</a:t>
            </a:r>
            <a:endParaRPr lang="en-US" sz="2000" dirty="0" smtClean="0">
              <a:solidFill>
                <a:srgbClr val="000000"/>
              </a:solidFill>
            </a:endParaRPr>
          </a:p>
          <a:p>
            <a:endParaRPr lang="en-US" sz="1600" dirty="0">
              <a:solidFill>
                <a:srgbClr val="000000"/>
              </a:solidFill>
            </a:endParaRPr>
          </a:p>
          <a:p>
            <a:r>
              <a:rPr lang="en-US" sz="2000" dirty="0" smtClean="0">
                <a:solidFill>
                  <a:srgbClr val="000000"/>
                </a:solidFill>
              </a:rPr>
              <a:t>Parallel development, testing and evaluation as NGGPS is </a:t>
            </a:r>
            <a:r>
              <a:rPr lang="en-US" sz="2000" dirty="0" smtClean="0">
                <a:solidFill>
                  <a:srgbClr val="000000"/>
                </a:solidFill>
              </a:rPr>
              <a:t>built </a:t>
            </a:r>
            <a:endParaRPr lang="en-US" sz="2000" dirty="0" smtClean="0">
              <a:solidFill>
                <a:srgbClr val="000000"/>
              </a:solidFill>
            </a:endParaRPr>
          </a:p>
        </p:txBody>
      </p:sp>
    </p:spTree>
    <p:extLst>
      <p:ext uri="{BB962C8B-B14F-4D97-AF65-F5344CB8AC3E}">
        <p14:creationId xmlns:p14="http://schemas.microsoft.com/office/powerpoint/2010/main" val="514535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sz="2800" dirty="0" smtClean="0"/>
          </a:p>
          <a:p>
            <a:pPr marL="0" indent="0" algn="ctr">
              <a:buNone/>
            </a:pPr>
            <a:r>
              <a:rPr lang="en-US" sz="5400" dirty="0"/>
              <a:t>Questions?</a:t>
            </a:r>
          </a:p>
          <a:p>
            <a:pPr marL="0" indent="0" algn="ctr">
              <a:buNone/>
            </a:pPr>
            <a:endParaRPr lang="en-US" sz="4400" dirty="0" smtClean="0"/>
          </a:p>
          <a:p>
            <a:pPr marL="0" indent="0" algn="ctr">
              <a:buNone/>
            </a:pPr>
            <a:r>
              <a:rPr lang="en-US" sz="3600" dirty="0" smtClean="0"/>
              <a:t>NGGPS Website:</a:t>
            </a:r>
          </a:p>
          <a:p>
            <a:pPr marL="0" indent="0" algn="ctr">
              <a:buNone/>
            </a:pPr>
            <a:r>
              <a:rPr lang="en-US" sz="2800" dirty="0" smtClean="0">
                <a:hlinkClick r:id="rId3"/>
              </a:rPr>
              <a:t>http</a:t>
            </a:r>
            <a:r>
              <a:rPr lang="en-US" sz="2800" dirty="0">
                <a:hlinkClick r:id="rId3"/>
              </a:rPr>
              <a:t>://</a:t>
            </a:r>
            <a:r>
              <a:rPr lang="en-US" sz="2800" dirty="0" smtClean="0">
                <a:hlinkClick r:id="rId3"/>
              </a:rPr>
              <a:t>www.nws.noaa.gov/ost/nggps</a:t>
            </a:r>
            <a:endParaRPr lang="en-US" sz="2800" dirty="0" smtClean="0"/>
          </a:p>
          <a:p>
            <a:pPr marL="0" indent="0" algn="ctr">
              <a:buNone/>
            </a:pPr>
            <a:endParaRPr lang="en-US" sz="4400" dirty="0" smtClean="0"/>
          </a:p>
        </p:txBody>
      </p:sp>
    </p:spTree>
    <p:extLst>
      <p:ext uri="{BB962C8B-B14F-4D97-AF65-F5344CB8AC3E}">
        <p14:creationId xmlns:p14="http://schemas.microsoft.com/office/powerpoint/2010/main" val="485263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391" y="397421"/>
            <a:ext cx="6728792" cy="533400"/>
          </a:xfrm>
        </p:spPr>
        <p:txBody>
          <a:bodyPr/>
          <a:lstStyle/>
          <a:p>
            <a:r>
              <a:rPr lang="en-US" sz="3200" dirty="0" smtClean="0"/>
              <a:t>Aerosol and </a:t>
            </a:r>
            <a:br>
              <a:rPr lang="en-US" sz="3200" dirty="0" smtClean="0"/>
            </a:br>
            <a:r>
              <a:rPr lang="en-US" sz="3200" dirty="0" smtClean="0"/>
              <a:t>Atmospheric Composition </a:t>
            </a:r>
            <a:endParaRPr lang="en-US" sz="3200" dirty="0"/>
          </a:p>
        </p:txBody>
      </p:sp>
      <p:sp>
        <p:nvSpPr>
          <p:cNvPr id="3" name="Content Placeholder 2"/>
          <p:cNvSpPr>
            <a:spLocks noGrp="1"/>
          </p:cNvSpPr>
          <p:nvPr>
            <p:ph idx="1"/>
          </p:nvPr>
        </p:nvSpPr>
        <p:spPr>
          <a:xfrm>
            <a:off x="247650" y="1462138"/>
            <a:ext cx="8762999" cy="4602163"/>
          </a:xfrm>
        </p:spPr>
        <p:txBody>
          <a:bodyPr/>
          <a:lstStyle/>
          <a:p>
            <a:pPr marL="228600" indent="-228600"/>
            <a:r>
              <a:rPr lang="en-US" sz="2400" dirty="0" smtClean="0"/>
              <a:t>Aerosols, e.g. dust, smoke, volcanic ash, sea salt, sulfate, black carbon, organic carbon and anthropogenic aerosols</a:t>
            </a:r>
          </a:p>
          <a:p>
            <a:pPr marL="228600" indent="-228600"/>
            <a:endParaRPr lang="en-US" sz="2400" dirty="0" smtClean="0"/>
          </a:p>
          <a:p>
            <a:pPr marL="228600" indent="-228600"/>
            <a:r>
              <a:rPr lang="en-US" sz="2400" dirty="0" smtClean="0"/>
              <a:t>Gaseous composition, e.g. ozone</a:t>
            </a:r>
            <a:r>
              <a:rPr lang="en-US" sz="2400" dirty="0"/>
              <a:t>, NO</a:t>
            </a:r>
            <a:r>
              <a:rPr lang="en-US" sz="2400" baseline="-25000" dirty="0"/>
              <a:t>X, </a:t>
            </a:r>
            <a:r>
              <a:rPr lang="en-US" sz="2400" dirty="0" smtClean="0"/>
              <a:t>methane, CO</a:t>
            </a:r>
            <a:r>
              <a:rPr lang="en-US" sz="2400" baseline="-25000" dirty="0" smtClean="0"/>
              <a:t>2</a:t>
            </a:r>
            <a:r>
              <a:rPr lang="en-US" sz="2400" dirty="0" smtClean="0"/>
              <a:t> </a:t>
            </a:r>
            <a:endParaRPr lang="en-US" sz="2400" baseline="-25000" dirty="0" smtClean="0"/>
          </a:p>
          <a:p>
            <a:pPr marL="228600" indent="-228600"/>
            <a:endParaRPr lang="en-US" sz="2400" dirty="0" smtClean="0"/>
          </a:p>
          <a:p>
            <a:r>
              <a:rPr lang="en-US" sz="2400" dirty="0" smtClean="0">
                <a:solidFill>
                  <a:srgbClr val="000000"/>
                </a:solidFill>
              </a:rPr>
              <a:t>Aerosol and atmospheric composition effects </a:t>
            </a:r>
            <a:r>
              <a:rPr lang="en-US" sz="2400" dirty="0">
                <a:solidFill>
                  <a:srgbClr val="000000"/>
                </a:solidFill>
              </a:rPr>
              <a:t>on </a:t>
            </a:r>
            <a:r>
              <a:rPr lang="en-US" sz="2400" dirty="0" smtClean="0">
                <a:solidFill>
                  <a:srgbClr val="000000"/>
                </a:solidFill>
              </a:rPr>
              <a:t>radiation, clouds and assimilation of satellite radiances</a:t>
            </a:r>
            <a:endParaRPr lang="en-US" sz="2400" dirty="0">
              <a:solidFill>
                <a:srgbClr val="000000"/>
              </a:solidFill>
            </a:endParaRPr>
          </a:p>
        </p:txBody>
      </p:sp>
    </p:spTree>
    <p:extLst>
      <p:ext uri="{BB962C8B-B14F-4D97-AF65-F5344CB8AC3E}">
        <p14:creationId xmlns:p14="http://schemas.microsoft.com/office/powerpoint/2010/main" val="321651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ftr" idx="11"/>
          </p:nvPr>
        </p:nvSpPr>
        <p:spPr>
          <a:xfrm>
            <a:off x="2441794" y="6465192"/>
            <a:ext cx="5421313" cy="392807"/>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400" b="0" i="0" u="none" strike="noStrike" cap="none">
                <a:solidFill>
                  <a:srgbClr val="775F55"/>
                </a:solidFill>
                <a:latin typeface="Questrial"/>
                <a:ea typeface="Questrial"/>
                <a:cs typeface="Questrial"/>
                <a:sym typeface="Questrial"/>
              </a:rPr>
              <a:t>NOAA Climate Test Bed Meeting, NCWCP, Nov 9-10, 2015</a:t>
            </a:r>
          </a:p>
        </p:txBody>
      </p:sp>
      <p:sp>
        <p:nvSpPr>
          <p:cNvPr id="486" name="Shape 486"/>
          <p:cNvSpPr txBox="1"/>
          <p:nvPr/>
        </p:nvSpPr>
        <p:spPr>
          <a:xfrm>
            <a:off x="634135" y="405386"/>
            <a:ext cx="7610475" cy="622144"/>
          </a:xfrm>
          <a:prstGeom prst="rect">
            <a:avLst/>
          </a:prstGeom>
          <a:noFill/>
          <a:ln>
            <a:noFill/>
          </a:ln>
        </p:spPr>
        <p:txBody>
          <a:bodyPr lIns="414725" tIns="19250" rIns="91425" bIns="45700" anchor="t" anchorCtr="0">
            <a:noAutofit/>
          </a:bodyPr>
          <a:lstStyle/>
          <a:p>
            <a:pPr marL="0" marR="0" lvl="0" indent="0" algn="ctr" rtl="0">
              <a:spcBef>
                <a:spcPts val="0"/>
              </a:spcBef>
              <a:spcAft>
                <a:spcPts val="0"/>
              </a:spcAft>
              <a:buSzPct val="25000"/>
              <a:buNone/>
            </a:pPr>
            <a:r>
              <a:rPr lang="en-US" sz="3600" b="0" i="0" u="none" strike="noStrike" cap="none" dirty="0">
                <a:latin typeface="Questrial"/>
                <a:ea typeface="Questrial"/>
                <a:cs typeface="Questrial"/>
                <a:sym typeface="Questrial"/>
              </a:rPr>
              <a:t>The Modal Aerosol Module (MAM)</a:t>
            </a:r>
          </a:p>
        </p:txBody>
      </p:sp>
      <p:sp>
        <p:nvSpPr>
          <p:cNvPr id="487" name="Shape 487"/>
          <p:cNvSpPr txBox="1"/>
          <p:nvPr/>
        </p:nvSpPr>
        <p:spPr>
          <a:xfrm>
            <a:off x="155029" y="1218404"/>
            <a:ext cx="8778239" cy="2446816"/>
          </a:xfrm>
          <a:prstGeom prst="rect">
            <a:avLst/>
          </a:prstGeom>
          <a:noFill/>
          <a:ln>
            <a:noFill/>
          </a:ln>
        </p:spPr>
        <p:txBody>
          <a:bodyPr lIns="81625" tIns="55175" rIns="81625" bIns="40800" anchor="t" anchorCtr="0">
            <a:noAutofit/>
          </a:bodyPr>
          <a:lstStyle/>
          <a:p>
            <a:pPr marL="0" marR="0" lvl="0" indent="0" algn="l" rtl="0">
              <a:spcBef>
                <a:spcPts val="0"/>
              </a:spcBef>
              <a:spcAft>
                <a:spcPts val="0"/>
              </a:spcAft>
              <a:buSzPct val="25000"/>
              <a:buNone/>
            </a:pPr>
            <a:r>
              <a:rPr lang="en-US" sz="2000" b="0" i="0" u="none" strike="noStrike" cap="none" dirty="0">
                <a:solidFill>
                  <a:srgbClr val="000000"/>
                </a:solidFill>
                <a:latin typeface="Questrial"/>
                <a:ea typeface="Questrial"/>
                <a:cs typeface="Questrial"/>
                <a:sym typeface="Questrial"/>
              </a:rPr>
              <a:t>A modal aerosol module (MAM, Liu et al., 2012) has been developed for the Community Atmosphere Model version 5 (CAM5), the atmospheric component of the Community Earth System Model version 1 (CESM1). </a:t>
            </a:r>
          </a:p>
          <a:p>
            <a:pPr marL="0" marR="0" lvl="0" indent="0" algn="l" rtl="0">
              <a:spcBef>
                <a:spcPts val="1996"/>
              </a:spcBef>
              <a:spcAft>
                <a:spcPts val="0"/>
              </a:spcAft>
              <a:buSzPct val="25000"/>
              <a:buNone/>
            </a:pPr>
            <a:r>
              <a:rPr lang="en-US" sz="2000" b="0" i="0" u="none" strike="noStrike" cap="none" dirty="0">
                <a:solidFill>
                  <a:srgbClr val="000000"/>
                </a:solidFill>
                <a:latin typeface="Questrial"/>
                <a:ea typeface="Questrial"/>
                <a:cs typeface="Questrial"/>
                <a:sym typeface="Questrial"/>
              </a:rPr>
              <a:t>MAM is capable of simulating the aerosol size distribution and both internal and external mixing between aerosol components, treating numerous complicated aerosol processes and aerosol physical, chemical and optical properties in a physically-based manner.</a:t>
            </a:r>
          </a:p>
        </p:txBody>
      </p:sp>
      <p:sp>
        <p:nvSpPr>
          <p:cNvPr id="488" name="Shape 488"/>
          <p:cNvSpPr txBox="1"/>
          <p:nvPr/>
        </p:nvSpPr>
        <p:spPr>
          <a:xfrm>
            <a:off x="245187" y="3465196"/>
            <a:ext cx="2816772" cy="3108325"/>
          </a:xfrm>
          <a:prstGeom prst="rect">
            <a:avLst/>
          </a:prstGeom>
          <a:noFill/>
          <a:ln>
            <a:noFill/>
          </a:ln>
        </p:spPr>
        <p:txBody>
          <a:bodyPr lIns="91425" tIns="15825" rIns="91425" bIns="45700" anchor="ctr" anchorCtr="0">
            <a:noAutofit/>
          </a:bodyPr>
          <a:lstStyle/>
          <a:p>
            <a:pPr marL="0" marR="0" lvl="0" indent="0" algn="l" rtl="0">
              <a:spcBef>
                <a:spcPts val="0"/>
              </a:spcBef>
              <a:spcAft>
                <a:spcPts val="0"/>
              </a:spcAft>
              <a:buClr>
                <a:srgbClr val="3465A4"/>
              </a:buClr>
              <a:buSzPct val="25000"/>
              <a:buFont typeface="Arial"/>
              <a:buNone/>
            </a:pPr>
            <a:r>
              <a:rPr lang="en-US" sz="1800" b="0" i="0" u="none" strike="noStrike" cap="none" dirty="0">
                <a:solidFill>
                  <a:srgbClr val="3465A4"/>
                </a:solidFill>
                <a:latin typeface="Questrial"/>
                <a:ea typeface="Questrial"/>
                <a:cs typeface="Questrial"/>
                <a:sym typeface="Questrial"/>
              </a:rPr>
              <a:t>Aerosol components</a:t>
            </a:r>
          </a:p>
          <a:p>
            <a:pPr marL="212725" marR="0" lvl="1" indent="-9525" algn="l" rtl="0">
              <a:spcBef>
                <a:spcPts val="600"/>
              </a:spcBef>
              <a:spcAft>
                <a:spcPts val="0"/>
              </a:spcAft>
              <a:buClr>
                <a:srgbClr val="3465A4"/>
              </a:buClr>
              <a:buSzPct val="25000"/>
              <a:buFont typeface="Arial"/>
              <a:buNone/>
            </a:pPr>
            <a:r>
              <a:rPr lang="en-US" sz="1800" b="0" i="0" u="none" strike="noStrike" cap="none" dirty="0">
                <a:solidFill>
                  <a:srgbClr val="000000"/>
                </a:solidFill>
                <a:latin typeface="Questrial"/>
                <a:ea typeface="Questrial"/>
                <a:cs typeface="Questrial"/>
                <a:sym typeface="Questrial"/>
              </a:rPr>
              <a:t>Sulfate</a:t>
            </a:r>
          </a:p>
          <a:p>
            <a:pPr marL="212725" marR="0" lvl="1" indent="-9525" algn="l" rtl="0">
              <a:spcBef>
                <a:spcPts val="600"/>
              </a:spcBef>
              <a:spcAft>
                <a:spcPts val="0"/>
              </a:spcAft>
              <a:buClr>
                <a:srgbClr val="3465A4"/>
              </a:buClr>
              <a:buSzPct val="25000"/>
              <a:buFont typeface="Arial"/>
              <a:buNone/>
            </a:pPr>
            <a:r>
              <a:rPr lang="en-US" sz="1800" b="0" i="0" u="none" strike="noStrike" cap="none" dirty="0">
                <a:solidFill>
                  <a:srgbClr val="000000"/>
                </a:solidFill>
                <a:latin typeface="Questrial"/>
                <a:ea typeface="Questrial"/>
                <a:cs typeface="Questrial"/>
                <a:sym typeface="Questrial"/>
              </a:rPr>
              <a:t>Ammonium</a:t>
            </a:r>
          </a:p>
          <a:p>
            <a:pPr marL="212725" marR="0" lvl="1" indent="-9525" algn="l" rtl="0">
              <a:spcBef>
                <a:spcPts val="600"/>
              </a:spcBef>
              <a:spcAft>
                <a:spcPts val="0"/>
              </a:spcAft>
              <a:buClr>
                <a:srgbClr val="3465A4"/>
              </a:buClr>
              <a:buSzPct val="25000"/>
              <a:buFont typeface="Arial"/>
              <a:buNone/>
            </a:pPr>
            <a:r>
              <a:rPr lang="en-US" sz="1800" b="0" i="0" u="none" strike="noStrike" cap="none" dirty="0">
                <a:solidFill>
                  <a:srgbClr val="000000"/>
                </a:solidFill>
                <a:latin typeface="Questrial"/>
                <a:ea typeface="Questrial"/>
                <a:cs typeface="Questrial"/>
                <a:sym typeface="Questrial"/>
              </a:rPr>
              <a:t>Black carbon</a:t>
            </a:r>
          </a:p>
          <a:p>
            <a:pPr marL="212725" marR="0" lvl="1" indent="-9525" algn="l" rtl="0">
              <a:spcBef>
                <a:spcPts val="600"/>
              </a:spcBef>
              <a:spcAft>
                <a:spcPts val="0"/>
              </a:spcAft>
              <a:buClr>
                <a:srgbClr val="3465A4"/>
              </a:buClr>
              <a:buSzPct val="25000"/>
              <a:buFont typeface="Arial"/>
              <a:buNone/>
            </a:pPr>
            <a:r>
              <a:rPr lang="en-US" sz="1800" b="0" i="0" u="none" strike="noStrike" cap="none" dirty="0">
                <a:solidFill>
                  <a:srgbClr val="000000"/>
                </a:solidFill>
                <a:latin typeface="Questrial"/>
                <a:ea typeface="Questrial"/>
                <a:cs typeface="Questrial"/>
                <a:sym typeface="Questrial"/>
              </a:rPr>
              <a:t>Dust</a:t>
            </a:r>
          </a:p>
          <a:p>
            <a:pPr marL="212725" marR="0" lvl="1" indent="-9525" algn="l" rtl="0">
              <a:spcBef>
                <a:spcPts val="600"/>
              </a:spcBef>
              <a:spcAft>
                <a:spcPts val="0"/>
              </a:spcAft>
              <a:buClr>
                <a:srgbClr val="3465A4"/>
              </a:buClr>
              <a:buSzPct val="25000"/>
              <a:buFont typeface="Arial"/>
              <a:buNone/>
            </a:pPr>
            <a:r>
              <a:rPr lang="en-US" sz="1800" b="0" i="0" u="none" strike="noStrike" cap="none" dirty="0">
                <a:solidFill>
                  <a:srgbClr val="000000"/>
                </a:solidFill>
                <a:latin typeface="Questrial"/>
                <a:ea typeface="Questrial"/>
                <a:cs typeface="Questrial"/>
                <a:sym typeface="Questrial"/>
              </a:rPr>
              <a:t>Sea salt</a:t>
            </a:r>
          </a:p>
          <a:p>
            <a:pPr marL="212725" marR="0" lvl="1" indent="-9525" algn="l" rtl="0">
              <a:spcBef>
                <a:spcPts val="600"/>
              </a:spcBef>
              <a:spcAft>
                <a:spcPts val="0"/>
              </a:spcAft>
              <a:buClr>
                <a:srgbClr val="3465A4"/>
              </a:buClr>
              <a:buSzPct val="25000"/>
              <a:buFont typeface="Arial"/>
              <a:buNone/>
            </a:pPr>
            <a:r>
              <a:rPr lang="en-US" sz="1800" b="0" i="0" u="none" strike="noStrike" cap="none" dirty="0">
                <a:solidFill>
                  <a:srgbClr val="000000"/>
                </a:solidFill>
                <a:latin typeface="Questrial"/>
                <a:ea typeface="Questrial"/>
                <a:cs typeface="Questrial"/>
                <a:sym typeface="Questrial"/>
              </a:rPr>
              <a:t>Primary organic</a:t>
            </a:r>
          </a:p>
          <a:p>
            <a:pPr marL="212725" marR="0" lvl="1" indent="-9525" algn="l" rtl="0">
              <a:spcBef>
                <a:spcPts val="600"/>
              </a:spcBef>
              <a:spcAft>
                <a:spcPts val="0"/>
              </a:spcAft>
              <a:buClr>
                <a:srgbClr val="3465A4"/>
              </a:buClr>
              <a:buSzPct val="25000"/>
              <a:buFont typeface="Arial"/>
              <a:buNone/>
            </a:pPr>
            <a:r>
              <a:rPr lang="en-US" sz="1800" b="0" i="0" u="none" strike="noStrike" cap="none" dirty="0">
                <a:solidFill>
                  <a:srgbClr val="000000"/>
                </a:solidFill>
                <a:latin typeface="Questrial"/>
                <a:ea typeface="Questrial"/>
                <a:cs typeface="Questrial"/>
                <a:sym typeface="Questrial"/>
              </a:rPr>
              <a:t>Secondary organic</a:t>
            </a:r>
          </a:p>
        </p:txBody>
      </p:sp>
      <p:sp>
        <p:nvSpPr>
          <p:cNvPr id="489" name="Shape 489"/>
          <p:cNvSpPr txBox="1"/>
          <p:nvPr/>
        </p:nvSpPr>
        <p:spPr>
          <a:xfrm>
            <a:off x="3290557" y="3465196"/>
            <a:ext cx="3306763" cy="3108325"/>
          </a:xfrm>
          <a:prstGeom prst="rect">
            <a:avLst/>
          </a:prstGeom>
          <a:noFill/>
          <a:ln>
            <a:noFill/>
          </a:ln>
        </p:spPr>
        <p:txBody>
          <a:bodyPr lIns="0" tIns="15825" rIns="0" bIns="0" anchor="ctr" anchorCtr="0">
            <a:noAutofit/>
          </a:bodyPr>
          <a:lstStyle/>
          <a:p>
            <a:pPr marL="0" marR="0" lvl="0" indent="0" algn="l" rtl="0">
              <a:spcBef>
                <a:spcPts val="0"/>
              </a:spcBef>
              <a:spcAft>
                <a:spcPts val="0"/>
              </a:spcAft>
              <a:buSzPct val="25000"/>
              <a:buNone/>
            </a:pPr>
            <a:r>
              <a:rPr lang="en-US" sz="1800" b="0" i="0" u="none" strike="noStrike" cap="none" dirty="0">
                <a:solidFill>
                  <a:srgbClr val="3465A4"/>
                </a:solidFill>
                <a:latin typeface="Questrial"/>
                <a:ea typeface="Questrial"/>
                <a:cs typeface="Questrial"/>
                <a:sym typeface="Questrial"/>
              </a:rPr>
              <a:t>Aerosol modes</a:t>
            </a:r>
          </a:p>
          <a:p>
            <a:pPr marL="0" marR="0" lvl="1" indent="0"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Aitken</a:t>
            </a:r>
          </a:p>
          <a:p>
            <a:pPr marL="0" marR="0" lvl="1" indent="0"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Accumulation</a:t>
            </a:r>
          </a:p>
          <a:p>
            <a:pPr marL="0" marR="0" lvl="1" indent="0"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Primary carbon</a:t>
            </a:r>
          </a:p>
          <a:p>
            <a:pPr marL="0" marR="0" lvl="1" indent="0"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Fine sea-salt</a:t>
            </a:r>
          </a:p>
          <a:p>
            <a:pPr marL="0" marR="0" lvl="1" indent="0"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Fine dust</a:t>
            </a:r>
          </a:p>
          <a:p>
            <a:pPr marL="0" marR="0" lvl="1" indent="0"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Coarse sea salt</a:t>
            </a:r>
          </a:p>
          <a:p>
            <a:pPr marL="0" marR="0" lvl="1" indent="0"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Coarse dust</a:t>
            </a:r>
          </a:p>
        </p:txBody>
      </p:sp>
      <p:sp>
        <p:nvSpPr>
          <p:cNvPr id="490" name="Shape 490"/>
          <p:cNvSpPr txBox="1"/>
          <p:nvPr/>
        </p:nvSpPr>
        <p:spPr>
          <a:xfrm>
            <a:off x="6124246" y="3575467"/>
            <a:ext cx="2992437" cy="3108325"/>
          </a:xfrm>
          <a:prstGeom prst="rect">
            <a:avLst/>
          </a:prstGeom>
          <a:noFill/>
          <a:ln>
            <a:noFill/>
          </a:ln>
        </p:spPr>
        <p:txBody>
          <a:bodyPr lIns="0" tIns="15825" rIns="0" bIns="0" anchor="t" anchorCtr="0">
            <a:noAutofit/>
          </a:bodyPr>
          <a:lstStyle/>
          <a:p>
            <a:pPr marL="52388" marR="0" lvl="0" indent="-1588" algn="l" rtl="0">
              <a:spcBef>
                <a:spcPts val="0"/>
              </a:spcBef>
              <a:spcAft>
                <a:spcPts val="0"/>
              </a:spcAft>
              <a:buSzPct val="25000"/>
              <a:buNone/>
            </a:pPr>
            <a:r>
              <a:rPr lang="en-US" sz="1800" b="0" i="0" u="none" strike="noStrike" cap="none" dirty="0">
                <a:solidFill>
                  <a:srgbClr val="3465A4"/>
                </a:solidFill>
                <a:latin typeface="Questrial"/>
                <a:ea typeface="Questrial"/>
                <a:cs typeface="Questrial"/>
                <a:sym typeface="Questrial"/>
              </a:rPr>
              <a:t>Aerosol microphysics</a:t>
            </a:r>
          </a:p>
          <a:p>
            <a:pPr marL="52388" marR="0" lvl="1" indent="-1588"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Nucleation (H2SO4-NH3-H2O and BL nucleation)</a:t>
            </a:r>
          </a:p>
          <a:p>
            <a:pPr marL="52388" marR="0" lvl="1" indent="-1588"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Coagulation (intra- and intermodal of AIT, ACC, PCM)</a:t>
            </a:r>
          </a:p>
          <a:p>
            <a:pPr marL="52388" marR="0" lvl="1" indent="-1588"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Condensation(H2SO4, NH3 and SOA(g))</a:t>
            </a:r>
          </a:p>
          <a:p>
            <a:pPr marL="52388" marR="0" lvl="1" indent="-1588" algn="l" rtl="0">
              <a:spcBef>
                <a:spcPts val="600"/>
              </a:spcBef>
              <a:spcAft>
                <a:spcPts val="0"/>
              </a:spcAft>
              <a:buSzPct val="25000"/>
              <a:buNone/>
            </a:pPr>
            <a:r>
              <a:rPr lang="en-US" sz="1800" b="0" i="0" u="none" strike="noStrike" cap="none" dirty="0">
                <a:solidFill>
                  <a:srgbClr val="000000"/>
                </a:solidFill>
                <a:latin typeface="Questrial"/>
                <a:ea typeface="Questrial"/>
                <a:cs typeface="Questrial"/>
                <a:sym typeface="Questrial"/>
              </a:rPr>
              <a:t>Gas-aerosol exchange</a:t>
            </a:r>
          </a:p>
        </p:txBody>
      </p:sp>
      <p:sp>
        <p:nvSpPr>
          <p:cNvPr id="491" name="Shape 491"/>
          <p:cNvSpPr txBox="1"/>
          <p:nvPr/>
        </p:nvSpPr>
        <p:spPr>
          <a:xfrm>
            <a:off x="-1" y="6467889"/>
            <a:ext cx="2838451"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dirty="0">
                <a:solidFill>
                  <a:srgbClr val="000000"/>
                </a:solidFill>
                <a:latin typeface="Questrial"/>
                <a:ea typeface="Questrial"/>
                <a:cs typeface="Questrial"/>
                <a:sym typeface="Questrial"/>
              </a:rPr>
              <a:t>A. </a:t>
            </a:r>
            <a:r>
              <a:rPr lang="en-US" sz="1800" b="0" i="0" u="none" strike="noStrike" cap="none" dirty="0" err="1" smtClean="0">
                <a:solidFill>
                  <a:srgbClr val="000000"/>
                </a:solidFill>
                <a:latin typeface="Questrial"/>
                <a:ea typeface="Questrial"/>
                <a:cs typeface="Questrial"/>
                <a:sym typeface="Questrial"/>
              </a:rPr>
              <a:t>Darmenov</a:t>
            </a:r>
            <a:r>
              <a:rPr lang="en-US" sz="1800" b="0" i="0" u="none" strike="noStrike" cap="none" dirty="0" smtClean="0">
                <a:solidFill>
                  <a:srgbClr val="000000"/>
                </a:solidFill>
                <a:latin typeface="Questrial"/>
                <a:ea typeface="Questrial"/>
                <a:cs typeface="Questrial"/>
                <a:sym typeface="Questrial"/>
              </a:rPr>
              <a:t> (GSFC</a:t>
            </a:r>
            <a:r>
              <a:rPr lang="en-US" sz="1800" b="0" i="0" u="none" strike="noStrike" cap="none" dirty="0">
                <a:solidFill>
                  <a:srgbClr val="000000"/>
                </a:solidFill>
                <a:latin typeface="Questrial"/>
                <a:ea typeface="Questrial"/>
                <a:cs typeface="Questrial"/>
                <a:sym typeface="Questrial"/>
              </a:rPr>
              <a:t>)</a:t>
            </a:r>
          </a:p>
        </p:txBody>
      </p:sp>
    </p:spTree>
    <p:extLst>
      <p:ext uri="{BB962C8B-B14F-4D97-AF65-F5344CB8AC3E}">
        <p14:creationId xmlns:p14="http://schemas.microsoft.com/office/powerpoint/2010/main" val="861770856"/>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7554" y="335707"/>
            <a:ext cx="7344816" cy="563563"/>
          </a:xfrm>
        </p:spPr>
        <p:txBody>
          <a:bodyPr rtlCol="0">
            <a:noAutofit/>
          </a:bodyPr>
          <a:lstStyle/>
          <a:p>
            <a:pPr fontAlgn="auto">
              <a:spcAft>
                <a:spcPts val="0"/>
              </a:spcAft>
              <a:defRPr/>
            </a:pPr>
            <a:r>
              <a:rPr lang="en-US" sz="3600" smtClean="0"/>
              <a:t>NOAA </a:t>
            </a:r>
            <a:r>
              <a:rPr lang="en-US" sz="3600" dirty="0"/>
              <a:t>operational predictions of atmospheric dispersion</a:t>
            </a:r>
            <a:endParaRPr lang="en-US" sz="3600" b="1" dirty="0" smtClean="0"/>
          </a:p>
        </p:txBody>
      </p:sp>
      <p:sp>
        <p:nvSpPr>
          <p:cNvPr id="7" name="Content Placeholder 2"/>
          <p:cNvSpPr txBox="1">
            <a:spLocks/>
          </p:cNvSpPr>
          <p:nvPr/>
        </p:nvSpPr>
        <p:spPr>
          <a:xfrm>
            <a:off x="220608" y="1340768"/>
            <a:ext cx="8538708" cy="5328592"/>
          </a:xfrm>
          <a:prstGeom prst="rect">
            <a:avLst/>
          </a:prstGeom>
          <a:noFill/>
          <a:ln>
            <a:noFill/>
          </a:ln>
        </p:spPr>
        <p:txBody>
          <a:bodyPr vert="horz" lIns="274320" tIns="91440" rIns="91440" bIns="9144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None/>
              <a:defRPr/>
            </a:pPr>
            <a:r>
              <a:rPr lang="en-US" b="1" dirty="0" smtClean="0">
                <a:solidFill>
                  <a:srgbClr val="0000FF"/>
                </a:solidFill>
              </a:rPr>
              <a:t>Routine </a:t>
            </a:r>
            <a:r>
              <a:rPr lang="en-US" b="1" dirty="0">
                <a:solidFill>
                  <a:srgbClr val="0000FF"/>
                </a:solidFill>
              </a:rPr>
              <a:t>predictions:</a:t>
            </a:r>
          </a:p>
          <a:p>
            <a:pPr marL="514350" indent="-514350">
              <a:buFont typeface="Arial" pitchFamily="34" charset="0"/>
              <a:buNone/>
              <a:defRPr/>
            </a:pPr>
            <a:endParaRPr lang="en-US" sz="3100" dirty="0" smtClean="0">
              <a:solidFill>
                <a:srgbClr val="0070C0"/>
              </a:solidFill>
              <a:effectLst>
                <a:outerShdw blurRad="38100" dist="38100" dir="2700000" algn="tl">
                  <a:srgbClr val="000000">
                    <a:alpha val="43137"/>
                  </a:srgbClr>
                </a:outerShdw>
              </a:effectLst>
            </a:endParaRPr>
          </a:p>
          <a:p>
            <a:pPr>
              <a:spcAft>
                <a:spcPts val="600"/>
              </a:spcAft>
              <a:defRPr/>
            </a:pPr>
            <a:r>
              <a:rPr lang="en-US" sz="3100" dirty="0" smtClean="0">
                <a:solidFill>
                  <a:srgbClr val="000000"/>
                </a:solidFill>
              </a:rPr>
              <a:t>Smoke predictions nationwide </a:t>
            </a:r>
            <a:r>
              <a:rPr lang="en-US" sz="3100" dirty="0" smtClean="0">
                <a:solidFill>
                  <a:srgbClr val="0000FF"/>
                </a:solidFill>
              </a:rPr>
              <a:t>http://airquality.weather.gov/</a:t>
            </a:r>
            <a:endParaRPr lang="en-US" sz="3100" dirty="0" smtClean="0">
              <a:solidFill>
                <a:srgbClr val="000000"/>
              </a:solidFill>
            </a:endParaRPr>
          </a:p>
          <a:p>
            <a:pPr>
              <a:spcAft>
                <a:spcPts val="600"/>
              </a:spcAft>
              <a:defRPr/>
            </a:pPr>
            <a:r>
              <a:rPr lang="en-US" sz="3100" dirty="0" smtClean="0">
                <a:solidFill>
                  <a:srgbClr val="000000"/>
                </a:solidFill>
              </a:rPr>
              <a:t>Dust predictions over contiguous 48 states (CONUS) </a:t>
            </a:r>
            <a:r>
              <a:rPr lang="en-US" sz="3100" dirty="0" smtClean="0">
                <a:solidFill>
                  <a:srgbClr val="0000FF"/>
                </a:solidFill>
              </a:rPr>
              <a:t>http://airquality.weather.gov/</a:t>
            </a:r>
          </a:p>
          <a:p>
            <a:pPr>
              <a:spcAft>
                <a:spcPts val="600"/>
              </a:spcAft>
              <a:defRPr/>
            </a:pPr>
            <a:r>
              <a:rPr lang="en-US" sz="3100" dirty="0" smtClean="0">
                <a:solidFill>
                  <a:srgbClr val="000000"/>
                </a:solidFill>
              </a:rPr>
              <a:t>CTBTO on-demand backtracking capability</a:t>
            </a:r>
          </a:p>
          <a:p>
            <a:pPr>
              <a:spcAft>
                <a:spcPts val="600"/>
              </a:spcAft>
              <a:defRPr/>
            </a:pPr>
            <a:endParaRPr lang="en-US" sz="3100" dirty="0">
              <a:solidFill>
                <a:srgbClr val="000000"/>
              </a:solidFill>
            </a:endParaRPr>
          </a:p>
          <a:p>
            <a:pPr marL="0" indent="0">
              <a:spcAft>
                <a:spcPts val="600"/>
              </a:spcAft>
              <a:buNone/>
              <a:defRPr/>
            </a:pPr>
            <a:endParaRPr lang="en-US" sz="3100" dirty="0" smtClean="0">
              <a:solidFill>
                <a:srgbClr val="000000"/>
              </a:solidFill>
            </a:endParaRPr>
          </a:p>
          <a:p>
            <a:pPr marL="0" indent="0">
              <a:buFont typeface="Arial" pitchFamily="34" charset="0"/>
              <a:buNone/>
              <a:defRPr/>
            </a:pPr>
            <a:endParaRPr lang="en-US" sz="3100" dirty="0">
              <a:solidFill>
                <a:srgbClr val="000000"/>
              </a:solidFill>
            </a:endParaRPr>
          </a:p>
          <a:p>
            <a:pPr marL="0" indent="0">
              <a:buFont typeface="Arial" pitchFamily="34" charset="0"/>
              <a:buNone/>
              <a:defRPr/>
            </a:pPr>
            <a:r>
              <a:rPr lang="en-US" b="1" dirty="0">
                <a:solidFill>
                  <a:srgbClr val="0000FF"/>
                </a:solidFill>
              </a:rPr>
              <a:t> Incident support:</a:t>
            </a:r>
          </a:p>
          <a:p>
            <a:pPr marL="0" indent="0">
              <a:buFont typeface="Arial" pitchFamily="34" charset="0"/>
              <a:buNone/>
              <a:defRPr/>
            </a:pPr>
            <a:endParaRPr lang="en-US" sz="3100" dirty="0" smtClean="0">
              <a:solidFill>
                <a:srgbClr val="0070C0"/>
              </a:solidFill>
              <a:effectLst>
                <a:outerShdw blurRad="38100" dist="38100" dir="2700000" algn="tl">
                  <a:srgbClr val="000000">
                    <a:alpha val="43137"/>
                  </a:srgbClr>
                </a:outerShdw>
              </a:effectLst>
            </a:endParaRPr>
          </a:p>
          <a:p>
            <a:pPr>
              <a:spcAft>
                <a:spcPts val="600"/>
              </a:spcAft>
              <a:defRPr/>
            </a:pPr>
            <a:r>
              <a:rPr lang="en-US" sz="3100" dirty="0" smtClean="0">
                <a:solidFill>
                  <a:srgbClr val="000000"/>
                </a:solidFill>
              </a:rPr>
              <a:t>Volcanic ash</a:t>
            </a:r>
          </a:p>
          <a:p>
            <a:pPr>
              <a:spcAft>
                <a:spcPts val="600"/>
              </a:spcAft>
              <a:defRPr/>
            </a:pPr>
            <a:r>
              <a:rPr lang="en-US" sz="3100" dirty="0" smtClean="0">
                <a:solidFill>
                  <a:srgbClr val="000000"/>
                </a:solidFill>
              </a:rPr>
              <a:t>Radiological contamination</a:t>
            </a:r>
          </a:p>
          <a:p>
            <a:pPr>
              <a:spcAft>
                <a:spcPts val="600"/>
              </a:spcAft>
              <a:defRPr/>
            </a:pPr>
            <a:r>
              <a:rPr lang="en-US" sz="3100" dirty="0" smtClean="0">
                <a:solidFill>
                  <a:srgbClr val="000000"/>
                </a:solidFill>
              </a:rPr>
              <a:t>Chemical releases</a:t>
            </a:r>
          </a:p>
          <a:p>
            <a:pPr marL="514350" indent="-514350">
              <a:buFont typeface="+mj-lt"/>
              <a:buAutoNum type="arabicPeriod"/>
              <a:defRPr/>
            </a:pPr>
            <a:endParaRPr lang="en-US" sz="3100" dirty="0" smtClean="0">
              <a:solidFill>
                <a:srgbClr val="000000"/>
              </a:solidFill>
            </a:endParaRPr>
          </a:p>
          <a:p>
            <a:pPr marL="0" indent="0">
              <a:buFont typeface="Arial" pitchFamily="34" charset="0"/>
              <a:buNone/>
              <a:defRPr/>
            </a:pPr>
            <a:r>
              <a:rPr lang="en-US" sz="3100" dirty="0" smtClean="0">
                <a:solidFill>
                  <a:srgbClr val="000000"/>
                </a:solidFill>
              </a:rPr>
              <a:t>All the above dispersion applications rely on HYSPLIT model.</a:t>
            </a:r>
          </a:p>
          <a:p>
            <a:pPr>
              <a:defRPr/>
            </a:pPr>
            <a:endParaRPr lang="en-US" sz="3100" dirty="0" smtClean="0">
              <a:solidFill>
                <a:srgbClr val="000000"/>
              </a:solidFill>
            </a:endParaRPr>
          </a:p>
          <a:p>
            <a:pPr marL="0" indent="0">
              <a:buNone/>
              <a:defRPr/>
            </a:pPr>
            <a:r>
              <a:rPr lang="en-US" sz="3100" dirty="0" smtClean="0">
                <a:solidFill>
                  <a:srgbClr val="000000"/>
                </a:solidFill>
              </a:rPr>
              <a:t>Verification of dust and smoke predictions uses satellite retrievals of dust and smoke.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8254" y="3010651"/>
            <a:ext cx="258445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684" y="3010651"/>
            <a:ext cx="2603500"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662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ak Particles PM&lt;sub&gt;2.5&lt;/sub&gt; (24-hour) - http://files.airnowtech.org/airnow/2015/20150301/peak_pm25_u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015" y="4327509"/>
            <a:ext cx="2921876" cy="22261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508" y="1484784"/>
            <a:ext cx="5602521" cy="5148572"/>
          </a:xfrm>
          <a:prstGeom prst="rect">
            <a:avLst/>
          </a:prstGeom>
          <a:noFill/>
          <a:ln w="9525">
            <a:noFill/>
            <a:miter lim="800000"/>
            <a:headEnd/>
            <a:tailEnd/>
          </a:ln>
          <a:effectLst/>
        </p:spPr>
        <p:txBody>
          <a:bodyPr/>
          <a:lstStyle/>
          <a:p>
            <a:pPr defTabSz="912813">
              <a:spcBef>
                <a:spcPts val="600"/>
              </a:spcBef>
              <a:spcAft>
                <a:spcPts val="600"/>
              </a:spcAft>
              <a:defRPr/>
            </a:pPr>
            <a:r>
              <a:rPr lang="en-US" sz="2000" dirty="0" smtClean="0">
                <a:solidFill>
                  <a:srgbClr val="000000"/>
                </a:solidFill>
                <a:effectLst>
                  <a:outerShdw blurRad="38100" dist="38100" dir="2700000" algn="tl">
                    <a:srgbClr val="FFFFFF"/>
                  </a:outerShdw>
                </a:effectLst>
              </a:rPr>
              <a:t>Development of fine particulate matter (PM2.5) predictions</a:t>
            </a:r>
            <a:endParaRPr lang="en-US" sz="2000" kern="0" dirty="0" smtClean="0">
              <a:solidFill>
                <a:srgbClr val="000000"/>
              </a:solidFill>
              <a:latin typeface="Arial"/>
            </a:endParaRPr>
          </a:p>
          <a:p>
            <a:pPr marL="742950" lvl="1" indent="-285750" eaLnBrk="0" hangingPunct="0">
              <a:spcBef>
                <a:spcPts val="600"/>
              </a:spcBef>
              <a:spcAft>
                <a:spcPts val="600"/>
              </a:spcAft>
              <a:buFontTx/>
              <a:buChar char="–"/>
            </a:pPr>
            <a:r>
              <a:rPr lang="en-US" sz="1800" dirty="0" smtClean="0">
                <a:solidFill>
                  <a:srgbClr val="000000"/>
                </a:solidFill>
                <a:effectLst>
                  <a:outerShdw blurRad="38100" dist="38100" dir="2700000" algn="tl">
                    <a:srgbClr val="FFFFFF"/>
                  </a:outerShdw>
                </a:effectLst>
              </a:rPr>
              <a:t>Community Multiscale Air Quality (CMAQ) driven by North American Mesoscale Model (NAM)</a:t>
            </a:r>
          </a:p>
          <a:p>
            <a:pPr marL="742950" lvl="1" indent="-285750" eaLnBrk="0" hangingPunct="0">
              <a:spcBef>
                <a:spcPts val="600"/>
              </a:spcBef>
              <a:spcAft>
                <a:spcPts val="600"/>
              </a:spcAft>
              <a:buFontTx/>
              <a:buChar char="–"/>
            </a:pPr>
            <a:r>
              <a:rPr lang="en-US" sz="1800" dirty="0" smtClean="0">
                <a:solidFill>
                  <a:srgbClr val="000000"/>
                </a:solidFill>
                <a:effectLst>
                  <a:outerShdw blurRad="38100" dist="38100" dir="2700000" algn="tl">
                    <a:srgbClr val="FFFFFF"/>
                  </a:outerShdw>
                </a:effectLst>
              </a:rPr>
              <a:t>Emissions based on the National Emissions Inventory (NEI), versions 2005 and 2011</a:t>
            </a:r>
          </a:p>
          <a:p>
            <a:pPr marL="742950" lvl="1" indent="-285750" eaLnBrk="0" hangingPunct="0">
              <a:spcBef>
                <a:spcPts val="600"/>
              </a:spcBef>
              <a:spcAft>
                <a:spcPts val="600"/>
              </a:spcAft>
              <a:buFontTx/>
              <a:buChar char="–"/>
            </a:pPr>
            <a:r>
              <a:rPr lang="en-US" sz="1800" dirty="0" smtClean="0">
                <a:solidFill>
                  <a:srgbClr val="000000"/>
                </a:solidFill>
                <a:effectLst>
                  <a:outerShdw blurRad="38100" dist="38100" dir="2700000" algn="tl">
                    <a:srgbClr val="FFFFFF"/>
                  </a:outerShdw>
                </a:effectLst>
              </a:rPr>
              <a:t>Real time dust and wildfire smoke sources</a:t>
            </a:r>
          </a:p>
          <a:p>
            <a:pPr marL="742950" lvl="1" indent="-285750" eaLnBrk="0" hangingPunct="0">
              <a:spcBef>
                <a:spcPts val="600"/>
              </a:spcBef>
              <a:spcAft>
                <a:spcPts val="600"/>
              </a:spcAft>
              <a:buFontTx/>
              <a:buChar char="–"/>
            </a:pPr>
            <a:r>
              <a:rPr lang="en-US" sz="1800" dirty="0" smtClean="0"/>
              <a:t>Testing of lateral boundary conditions from the global </a:t>
            </a:r>
            <a:r>
              <a:rPr lang="en-US" sz="1800" dirty="0"/>
              <a:t>NEMS GFS Aerosol </a:t>
            </a:r>
            <a:r>
              <a:rPr lang="en-US" sz="1800" dirty="0" smtClean="0"/>
              <a:t>Component (NGAC) </a:t>
            </a:r>
          </a:p>
          <a:p>
            <a:pPr marL="742950" lvl="1" indent="-285750" eaLnBrk="0" hangingPunct="0">
              <a:spcBef>
                <a:spcPts val="600"/>
              </a:spcBef>
              <a:spcAft>
                <a:spcPts val="600"/>
              </a:spcAft>
              <a:buFontTx/>
              <a:buChar char="–"/>
            </a:pPr>
            <a:r>
              <a:rPr lang="en-US" sz="1800" dirty="0" smtClean="0"/>
              <a:t>Exhibits seasonal biases; bias correction procedure in testing</a:t>
            </a:r>
          </a:p>
          <a:p>
            <a:pPr marL="742950" lvl="1" indent="-285750" eaLnBrk="0" hangingPunct="0">
              <a:spcBef>
                <a:spcPts val="600"/>
              </a:spcBef>
              <a:spcAft>
                <a:spcPts val="600"/>
              </a:spcAft>
              <a:buFontTx/>
              <a:buChar char="–"/>
            </a:pPr>
            <a:r>
              <a:rPr lang="en-US" sz="1800" dirty="0" smtClean="0"/>
              <a:t>Verification uses surface PM2.5 observations</a:t>
            </a:r>
          </a:p>
          <a:p>
            <a:pPr lvl="1" defTabSz="912813" fontAlgn="base">
              <a:lnSpc>
                <a:spcPct val="80000"/>
              </a:lnSpc>
              <a:spcBef>
                <a:spcPct val="0"/>
              </a:spcBef>
              <a:spcAft>
                <a:spcPts val="1800"/>
              </a:spcAft>
              <a:defRPr/>
            </a:pPr>
            <a:endParaRPr lang="en-US" sz="2800" dirty="0">
              <a:solidFill>
                <a:srgbClr val="000000"/>
              </a:solidFill>
              <a:effectLst>
                <a:outerShdw blurRad="38100" dist="38100" dir="2700000" algn="tl">
                  <a:srgbClr val="FFFFFF"/>
                </a:outerShdw>
              </a:effectLst>
            </a:endParaRPr>
          </a:p>
          <a:p>
            <a:pPr defTabSz="912813" fontAlgn="base">
              <a:lnSpc>
                <a:spcPct val="80000"/>
              </a:lnSpc>
              <a:spcBef>
                <a:spcPct val="0"/>
              </a:spcBef>
              <a:spcAft>
                <a:spcPts val="1800"/>
              </a:spcAft>
              <a:defRPr/>
            </a:pPr>
            <a:r>
              <a:rPr lang="en-US" sz="2800" dirty="0">
                <a:solidFill>
                  <a:srgbClr val="000000"/>
                </a:solidFill>
                <a:effectLst>
                  <a:outerShdw blurRad="38100" dist="38100" dir="2700000" algn="tl">
                    <a:srgbClr val="FFFFFF"/>
                  </a:outerShdw>
                </a:effectLst>
              </a:rPr>
              <a:t>	</a:t>
            </a:r>
          </a:p>
        </p:txBody>
      </p:sp>
      <p:sp>
        <p:nvSpPr>
          <p:cNvPr id="7" name="Rectangle 3"/>
          <p:cNvSpPr>
            <a:spLocks noGrp="1" noChangeArrowheads="1"/>
          </p:cNvSpPr>
          <p:nvPr>
            <p:ph type="title" sz="quarter"/>
          </p:nvPr>
        </p:nvSpPr>
        <p:spPr>
          <a:xfrm>
            <a:off x="751789" y="188640"/>
            <a:ext cx="7543800" cy="838200"/>
          </a:xfrm>
        </p:spPr>
        <p:txBody>
          <a:bodyPr/>
          <a:lstStyle/>
          <a:p>
            <a:pPr eaLnBrk="1" hangingPunct="1">
              <a:defRPr/>
            </a:pPr>
            <a:r>
              <a:rPr lang="en-US" dirty="0" smtClean="0"/>
              <a:t>National Air Quality Forecast Capability: PM2.5 Predictions</a:t>
            </a:r>
            <a:endParaRPr lang="en-US" sz="2000" b="0" dirty="0" smtClean="0">
              <a:latin typeface="TradeGothicLHBoldExtended" pitchFamily="2" charset="0"/>
            </a:endParaRPr>
          </a:p>
        </p:txBody>
      </p:sp>
      <p:sp>
        <p:nvSpPr>
          <p:cNvPr id="8" name="Rectangle 4"/>
          <p:cNvSpPr>
            <a:spLocks noChangeArrowheads="1"/>
          </p:cNvSpPr>
          <p:nvPr/>
        </p:nvSpPr>
        <p:spPr bwMode="auto">
          <a:xfrm>
            <a:off x="467544" y="5697252"/>
            <a:ext cx="8170680" cy="936104"/>
          </a:xfrm>
          <a:prstGeom prst="rect">
            <a:avLst/>
          </a:prstGeom>
          <a:noFill/>
          <a:ln w="9525">
            <a:noFill/>
            <a:miter lim="800000"/>
            <a:headEnd/>
            <a:tailEnd/>
          </a:ln>
          <a:effectLst/>
        </p:spPr>
        <p:txBody>
          <a:bodyPr/>
          <a:lstStyle/>
          <a:p>
            <a:pPr marL="457200" indent="-457200" fontAlgn="base">
              <a:lnSpc>
                <a:spcPct val="80000"/>
              </a:lnSpc>
              <a:spcBef>
                <a:spcPct val="0"/>
              </a:spcBef>
              <a:spcAft>
                <a:spcPct val="40000"/>
              </a:spcAft>
              <a:buFont typeface="Arial" panose="020B0604020202020204" pitchFamily="34" charset="0"/>
              <a:buChar char="•"/>
              <a:defRPr/>
            </a:pPr>
            <a:endParaRPr lang="en-US" sz="2400" dirty="0">
              <a:solidFill>
                <a:srgbClr val="000000"/>
              </a:solidFill>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3776" r="2526" b="7189"/>
          <a:stretch/>
        </p:blipFill>
        <p:spPr bwMode="auto">
          <a:xfrm>
            <a:off x="5402317" y="1397876"/>
            <a:ext cx="3773215" cy="292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69705" y="2951541"/>
            <a:ext cx="1308371" cy="276999"/>
          </a:xfrm>
          <a:prstGeom prst="rect">
            <a:avLst/>
          </a:prstGeom>
          <a:noFill/>
        </p:spPr>
        <p:txBody>
          <a:bodyPr wrap="none" rtlCol="0">
            <a:spAutoFit/>
          </a:bodyPr>
          <a:lstStyle/>
          <a:p>
            <a:r>
              <a:rPr lang="en-US" dirty="0" smtClean="0"/>
              <a:t>Model prediction</a:t>
            </a:r>
            <a:endParaRPr lang="en-US" dirty="0"/>
          </a:p>
        </p:txBody>
      </p:sp>
      <p:sp>
        <p:nvSpPr>
          <p:cNvPr id="3" name="TextBox 2"/>
          <p:cNvSpPr txBox="1"/>
          <p:nvPr/>
        </p:nvSpPr>
        <p:spPr>
          <a:xfrm>
            <a:off x="5824246" y="5760314"/>
            <a:ext cx="2582758" cy="276999"/>
          </a:xfrm>
          <a:prstGeom prst="rect">
            <a:avLst/>
          </a:prstGeom>
          <a:noFill/>
        </p:spPr>
        <p:txBody>
          <a:bodyPr wrap="none" rtlCol="0">
            <a:spAutoFit/>
          </a:bodyPr>
          <a:lstStyle/>
          <a:p>
            <a:r>
              <a:rPr lang="en-US" dirty="0" smtClean="0"/>
              <a:t>Map constructed from observations</a:t>
            </a:r>
            <a:endParaRPr lang="en-US" dirty="0"/>
          </a:p>
        </p:txBody>
      </p:sp>
    </p:spTree>
    <p:extLst>
      <p:ext uri="{BB962C8B-B14F-4D97-AF65-F5344CB8AC3E}">
        <p14:creationId xmlns:p14="http://schemas.microsoft.com/office/powerpoint/2010/main" val="2525471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31" y="377543"/>
            <a:ext cx="7146235" cy="533400"/>
          </a:xfrm>
        </p:spPr>
        <p:txBody>
          <a:bodyPr/>
          <a:lstStyle/>
          <a:p>
            <a:r>
              <a:rPr lang="en-US" sz="3200" dirty="0" smtClean="0"/>
              <a:t>Aerosol and Atmospheric </a:t>
            </a:r>
            <a:br>
              <a:rPr lang="en-US" sz="3200" dirty="0" smtClean="0"/>
            </a:br>
            <a:r>
              <a:rPr lang="en-US" sz="3200" dirty="0" smtClean="0"/>
              <a:t>Composition Team Plan Priorities  </a:t>
            </a:r>
            <a:endParaRPr lang="en-US" sz="3200" dirty="0"/>
          </a:p>
        </p:txBody>
      </p:sp>
      <p:sp>
        <p:nvSpPr>
          <p:cNvPr id="3" name="Content Placeholder 2"/>
          <p:cNvSpPr>
            <a:spLocks noGrp="1"/>
          </p:cNvSpPr>
          <p:nvPr>
            <p:ph idx="1"/>
          </p:nvPr>
        </p:nvSpPr>
        <p:spPr>
          <a:xfrm>
            <a:off x="247650" y="1500238"/>
            <a:ext cx="8762999" cy="4602163"/>
          </a:xfrm>
        </p:spPr>
        <p:txBody>
          <a:bodyPr/>
          <a:lstStyle/>
          <a:p>
            <a:pPr lvl="0"/>
            <a:r>
              <a:rPr lang="en-US" sz="2400" dirty="0" smtClean="0"/>
              <a:t>Improve </a:t>
            </a:r>
            <a:r>
              <a:rPr lang="en-US" sz="2400" dirty="0"/>
              <a:t>aerosol forecast capability, impacts of aerosol on radiation, microphysical processes and assimilation of </a:t>
            </a:r>
            <a:r>
              <a:rPr lang="en-US" sz="2400" dirty="0" smtClean="0"/>
              <a:t>observations</a:t>
            </a:r>
          </a:p>
          <a:p>
            <a:pPr lvl="0"/>
            <a:endParaRPr lang="en-US" sz="2400" dirty="0" smtClean="0"/>
          </a:p>
          <a:p>
            <a:pPr lvl="0"/>
            <a:r>
              <a:rPr lang="en-US" sz="2400" dirty="0" smtClean="0"/>
              <a:t>Improve </a:t>
            </a:r>
            <a:r>
              <a:rPr lang="en-US" sz="2400" dirty="0"/>
              <a:t>ozone forecast capability, impacts of ozone on radiation and assimilation of </a:t>
            </a:r>
            <a:r>
              <a:rPr lang="en-US" sz="2400" dirty="0" smtClean="0"/>
              <a:t>observations</a:t>
            </a:r>
          </a:p>
          <a:p>
            <a:pPr lvl="0"/>
            <a:endParaRPr lang="en-US" sz="2400" dirty="0" smtClean="0"/>
          </a:p>
          <a:p>
            <a:r>
              <a:rPr lang="en-US" sz="2400" dirty="0" smtClean="0">
                <a:solidFill>
                  <a:srgbClr val="000000"/>
                </a:solidFill>
              </a:rPr>
              <a:t>Integrate with the </a:t>
            </a:r>
            <a:r>
              <a:rPr lang="en-US" sz="2400" dirty="0">
                <a:solidFill>
                  <a:srgbClr val="000000"/>
                </a:solidFill>
              </a:rPr>
              <a:t>overall physics </a:t>
            </a:r>
            <a:r>
              <a:rPr lang="en-US" sz="2400" dirty="0" smtClean="0">
                <a:solidFill>
                  <a:srgbClr val="000000"/>
                </a:solidFill>
              </a:rPr>
              <a:t>package</a:t>
            </a:r>
          </a:p>
          <a:p>
            <a:endParaRPr lang="en-US" sz="2400" dirty="0">
              <a:solidFill>
                <a:srgbClr val="000000"/>
              </a:solidFill>
            </a:endParaRPr>
          </a:p>
        </p:txBody>
      </p:sp>
    </p:spTree>
    <p:extLst>
      <p:ext uri="{BB962C8B-B14F-4D97-AF65-F5344CB8AC3E}">
        <p14:creationId xmlns:p14="http://schemas.microsoft.com/office/powerpoint/2010/main" val="3244196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31" y="377543"/>
            <a:ext cx="7146235" cy="533400"/>
          </a:xfrm>
        </p:spPr>
        <p:txBody>
          <a:bodyPr/>
          <a:lstStyle/>
          <a:p>
            <a:r>
              <a:rPr lang="en-US" sz="2900" dirty="0" smtClean="0"/>
              <a:t>Aerosol and Atmospheric Composition Model Development Team  </a:t>
            </a:r>
            <a:endParaRPr lang="en-US" sz="2900" dirty="0"/>
          </a:p>
        </p:txBody>
      </p:sp>
      <p:sp>
        <p:nvSpPr>
          <p:cNvPr id="3" name="Content Placeholder 2"/>
          <p:cNvSpPr>
            <a:spLocks noGrp="1"/>
          </p:cNvSpPr>
          <p:nvPr>
            <p:ph idx="1"/>
          </p:nvPr>
        </p:nvSpPr>
        <p:spPr>
          <a:xfrm>
            <a:off x="73640" y="1419225"/>
            <a:ext cx="9346585" cy="3390899"/>
          </a:xfrm>
        </p:spPr>
        <p:txBody>
          <a:bodyPr numCol="2"/>
          <a:lstStyle/>
          <a:p>
            <a:r>
              <a:rPr lang="en-US" sz="2100" dirty="0" smtClean="0"/>
              <a:t>Ivanka Stajner, NWS/OSTI, co-lead</a:t>
            </a:r>
          </a:p>
          <a:p>
            <a:r>
              <a:rPr lang="en-US" sz="2100" dirty="0" smtClean="0"/>
              <a:t>Yu-Tai Hou, NWS/EMC, co-lead</a:t>
            </a:r>
          </a:p>
          <a:p>
            <a:pPr lvl="0"/>
            <a:r>
              <a:rPr lang="en-US" sz="2100" dirty="0" smtClean="0"/>
              <a:t>Georg </a:t>
            </a:r>
            <a:r>
              <a:rPr lang="en-US" sz="2100" dirty="0"/>
              <a:t>Grell, ESRL</a:t>
            </a:r>
          </a:p>
          <a:p>
            <a:pPr lvl="0"/>
            <a:r>
              <a:rPr lang="en-US" sz="2100" dirty="0" err="1" smtClean="0"/>
              <a:t>Arlindo</a:t>
            </a:r>
            <a:r>
              <a:rPr lang="en-US" sz="2100" dirty="0" smtClean="0"/>
              <a:t> da Silva, </a:t>
            </a:r>
            <a:r>
              <a:rPr lang="en-US" sz="2100" dirty="0"/>
              <a:t>NASA/GMAO</a:t>
            </a:r>
          </a:p>
          <a:p>
            <a:pPr lvl="0"/>
            <a:r>
              <a:rPr lang="en-US" sz="2100" dirty="0" smtClean="0"/>
              <a:t>Edward </a:t>
            </a:r>
            <a:r>
              <a:rPr lang="en-US" sz="2100" dirty="0" err="1" smtClean="0"/>
              <a:t>Hyer</a:t>
            </a:r>
            <a:r>
              <a:rPr lang="en-US" sz="2100" dirty="0" smtClean="0"/>
              <a:t>, </a:t>
            </a:r>
            <a:r>
              <a:rPr lang="en-US" sz="2100" dirty="0"/>
              <a:t>NRL</a:t>
            </a:r>
          </a:p>
          <a:p>
            <a:pPr lvl="0"/>
            <a:r>
              <a:rPr lang="en-US" sz="2100" dirty="0"/>
              <a:t>Kenneth Pickering, </a:t>
            </a:r>
            <a:r>
              <a:rPr lang="en-US" sz="2100" dirty="0" smtClean="0"/>
              <a:t>NASA</a:t>
            </a:r>
          </a:p>
          <a:p>
            <a:pPr lvl="0"/>
            <a:r>
              <a:rPr lang="en-US" sz="2100" dirty="0" smtClean="0"/>
              <a:t>Brad Pierce, NESDIS</a:t>
            </a:r>
          </a:p>
          <a:p>
            <a:pPr lvl="0"/>
            <a:r>
              <a:rPr lang="en-US" sz="2100" dirty="0" smtClean="0"/>
              <a:t>Sim Larkin, USFS</a:t>
            </a:r>
          </a:p>
          <a:p>
            <a:pPr marL="914400"/>
            <a:r>
              <a:rPr lang="en-US" sz="2100" dirty="0" smtClean="0"/>
              <a:t>Paul </a:t>
            </a:r>
            <a:r>
              <a:rPr lang="en-US" sz="2100" dirty="0" err="1"/>
              <a:t>Ginoux</a:t>
            </a:r>
            <a:r>
              <a:rPr lang="en-US" sz="2100" dirty="0"/>
              <a:t>, </a:t>
            </a:r>
            <a:r>
              <a:rPr lang="en-US" sz="2100" dirty="0" smtClean="0"/>
              <a:t>GFDL</a:t>
            </a:r>
          </a:p>
          <a:p>
            <a:pPr marL="914400"/>
            <a:r>
              <a:rPr lang="en-US" sz="2100" dirty="0"/>
              <a:t>Jeff McQueen, NWS/EMC</a:t>
            </a:r>
          </a:p>
          <a:p>
            <a:pPr marL="914400"/>
            <a:r>
              <a:rPr lang="en-US" sz="2100" dirty="0" smtClean="0"/>
              <a:t>Jun </a:t>
            </a:r>
            <a:r>
              <a:rPr lang="en-US" sz="2100" dirty="0"/>
              <a:t>Wang, EMC</a:t>
            </a:r>
          </a:p>
          <a:p>
            <a:pPr marL="914400" lvl="0"/>
            <a:r>
              <a:rPr lang="en-US" sz="2100" dirty="0" smtClean="0"/>
              <a:t>Craig </a:t>
            </a:r>
            <a:r>
              <a:rPr lang="en-US" sz="2100" dirty="0"/>
              <a:t>Long, NWS/CPC</a:t>
            </a:r>
          </a:p>
          <a:p>
            <a:pPr marL="914400" lvl="0"/>
            <a:r>
              <a:rPr lang="en-US" sz="2100" dirty="0" smtClean="0"/>
              <a:t>Larry </a:t>
            </a:r>
            <a:r>
              <a:rPr lang="en-US" sz="2100" dirty="0"/>
              <a:t>Horowitz, GFDL</a:t>
            </a:r>
          </a:p>
          <a:p>
            <a:pPr marL="914400" lvl="0"/>
            <a:r>
              <a:rPr lang="en-US" sz="2100" dirty="0" smtClean="0"/>
              <a:t>Gregory Frost, ESRL</a:t>
            </a:r>
          </a:p>
          <a:p>
            <a:pPr marL="914400" lvl="0"/>
            <a:r>
              <a:rPr lang="en-US" sz="2100" dirty="0" smtClean="0"/>
              <a:t>Stuart </a:t>
            </a:r>
            <a:r>
              <a:rPr lang="en-US" sz="2100" dirty="0" err="1" smtClean="0"/>
              <a:t>McKeen</a:t>
            </a:r>
            <a:r>
              <a:rPr lang="en-US" sz="2100" dirty="0" smtClean="0"/>
              <a:t>, ESRL</a:t>
            </a:r>
          </a:p>
          <a:p>
            <a:pPr marL="914400" lvl="0"/>
            <a:r>
              <a:rPr lang="en-US" sz="2100" dirty="0" smtClean="0"/>
              <a:t>Ariel Stein, ARL</a:t>
            </a:r>
          </a:p>
        </p:txBody>
      </p:sp>
      <p:sp>
        <p:nvSpPr>
          <p:cNvPr id="4" name="TextBox 3"/>
          <p:cNvSpPr txBox="1"/>
          <p:nvPr/>
        </p:nvSpPr>
        <p:spPr>
          <a:xfrm>
            <a:off x="1104900" y="4705350"/>
            <a:ext cx="6819900" cy="1938992"/>
          </a:xfrm>
          <a:prstGeom prst="rect">
            <a:avLst/>
          </a:prstGeom>
          <a:noFill/>
          <a:ln w="12700">
            <a:solidFill>
              <a:schemeClr val="bg2">
                <a:lumMod val="75000"/>
              </a:schemeClr>
            </a:solidFill>
          </a:ln>
        </p:spPr>
        <p:txBody>
          <a:bodyPr wrap="square" rtlCol="0">
            <a:spAutoFit/>
          </a:bodyPr>
          <a:lstStyle/>
          <a:p>
            <a:pPr fontAlgn="base">
              <a:spcBef>
                <a:spcPct val="0"/>
              </a:spcBef>
              <a:spcAft>
                <a:spcPct val="0"/>
              </a:spcAft>
            </a:pPr>
            <a:r>
              <a:rPr lang="en-US" sz="2000" dirty="0">
                <a:solidFill>
                  <a:srgbClr val="000000"/>
                </a:solidFill>
              </a:rPr>
              <a:t>In coordination with physics and data assimilation teams:</a:t>
            </a:r>
          </a:p>
          <a:p>
            <a:pPr marL="800100" lvl="1" indent="-342900">
              <a:buFont typeface="Arial" panose="020B0604020202020204" pitchFamily="34" charset="0"/>
              <a:buChar char="•"/>
            </a:pPr>
            <a:r>
              <a:rPr lang="en-US" sz="2000" dirty="0" err="1"/>
              <a:t>Shrinivas</a:t>
            </a:r>
            <a:r>
              <a:rPr lang="en-US" sz="2000" dirty="0"/>
              <a:t> </a:t>
            </a:r>
            <a:r>
              <a:rPr lang="en-US" sz="2000" dirty="0" err="1"/>
              <a:t>Moorthi</a:t>
            </a:r>
            <a:r>
              <a:rPr lang="en-US" sz="2000" dirty="0"/>
              <a:t>, NWS/EMC</a:t>
            </a:r>
          </a:p>
          <a:p>
            <a:pPr marL="800100" lvl="1" indent="-342900" fontAlgn="base">
              <a:spcBef>
                <a:spcPct val="0"/>
              </a:spcBef>
              <a:spcAft>
                <a:spcPct val="0"/>
              </a:spcAft>
              <a:buFont typeface="Arial" panose="020B0604020202020204" pitchFamily="34" charset="0"/>
              <a:buChar char="•"/>
            </a:pPr>
            <a:r>
              <a:rPr lang="en-US" sz="2000" dirty="0" smtClean="0">
                <a:solidFill>
                  <a:srgbClr val="000000"/>
                </a:solidFill>
              </a:rPr>
              <a:t>Jim </a:t>
            </a:r>
            <a:r>
              <a:rPr lang="en-US" sz="2000" dirty="0">
                <a:solidFill>
                  <a:srgbClr val="000000"/>
                </a:solidFill>
              </a:rPr>
              <a:t>Doyle, NRL</a:t>
            </a:r>
          </a:p>
          <a:p>
            <a:pPr marL="800100" lvl="1" indent="-342900" fontAlgn="base">
              <a:spcBef>
                <a:spcPct val="0"/>
              </a:spcBef>
              <a:spcAft>
                <a:spcPct val="0"/>
              </a:spcAft>
              <a:buFont typeface="Arial" panose="020B0604020202020204" pitchFamily="34" charset="0"/>
              <a:buChar char="•"/>
            </a:pPr>
            <a:r>
              <a:rPr lang="en-US" sz="2000" dirty="0">
                <a:solidFill>
                  <a:srgbClr val="000000"/>
                </a:solidFill>
              </a:rPr>
              <a:t>Bill Kuo, </a:t>
            </a:r>
            <a:r>
              <a:rPr lang="en-US" sz="2000" dirty="0" smtClean="0">
                <a:solidFill>
                  <a:srgbClr val="000000"/>
                </a:solidFill>
              </a:rPr>
              <a:t>NCAR</a:t>
            </a:r>
            <a:endParaRPr lang="en-US" sz="2000" dirty="0">
              <a:solidFill>
                <a:srgbClr val="000000"/>
              </a:solidFill>
            </a:endParaRPr>
          </a:p>
          <a:p>
            <a:pPr marL="800100" lvl="1" indent="-342900" fontAlgn="base">
              <a:spcBef>
                <a:spcPct val="0"/>
              </a:spcBef>
              <a:spcAft>
                <a:spcPct val="0"/>
              </a:spcAft>
              <a:buFont typeface="Arial" panose="020B0604020202020204" pitchFamily="34" charset="0"/>
              <a:buChar char="•"/>
            </a:pPr>
            <a:r>
              <a:rPr lang="en-US" sz="2000" dirty="0" smtClean="0">
                <a:solidFill>
                  <a:srgbClr val="000000"/>
                </a:solidFill>
              </a:rPr>
              <a:t>John </a:t>
            </a:r>
            <a:r>
              <a:rPr lang="en-US" sz="2000" dirty="0" err="1">
                <a:solidFill>
                  <a:srgbClr val="000000"/>
                </a:solidFill>
              </a:rPr>
              <a:t>Derber</a:t>
            </a:r>
            <a:r>
              <a:rPr lang="en-US" sz="2000" dirty="0">
                <a:solidFill>
                  <a:srgbClr val="000000"/>
                </a:solidFill>
              </a:rPr>
              <a:t>, NWS/EMC</a:t>
            </a:r>
          </a:p>
          <a:p>
            <a:pPr marL="800100" lvl="1" indent="-342900" fontAlgn="base">
              <a:spcBef>
                <a:spcPct val="0"/>
              </a:spcBef>
              <a:spcAft>
                <a:spcPct val="0"/>
              </a:spcAft>
              <a:buFont typeface="Arial" panose="020B0604020202020204" pitchFamily="34" charset="0"/>
              <a:buChar char="•"/>
            </a:pPr>
            <a:r>
              <a:rPr lang="en-US" sz="2000" dirty="0">
                <a:solidFill>
                  <a:srgbClr val="000000"/>
                </a:solidFill>
              </a:rPr>
              <a:t>Tom </a:t>
            </a:r>
            <a:r>
              <a:rPr lang="en-US" sz="2000" dirty="0" err="1">
                <a:solidFill>
                  <a:srgbClr val="000000"/>
                </a:solidFill>
              </a:rPr>
              <a:t>Auligné</a:t>
            </a:r>
            <a:r>
              <a:rPr lang="en-US" sz="2000" dirty="0">
                <a:solidFill>
                  <a:srgbClr val="000000"/>
                </a:solidFill>
              </a:rPr>
              <a:t>, JCSDA</a:t>
            </a:r>
            <a:endParaRPr lang="en-US" sz="1200" dirty="0">
              <a:solidFill>
                <a:srgbClr val="000000"/>
              </a:solidFill>
            </a:endParaRPr>
          </a:p>
        </p:txBody>
      </p:sp>
    </p:spTree>
    <p:extLst>
      <p:ext uri="{BB962C8B-B14F-4D97-AF65-F5344CB8AC3E}">
        <p14:creationId xmlns:p14="http://schemas.microsoft.com/office/powerpoint/2010/main" val="310176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625" y="274638"/>
            <a:ext cx="6810375" cy="868362"/>
          </a:xfrm>
        </p:spPr>
        <p:txBody>
          <a:bodyPr/>
          <a:lstStyle/>
          <a:p>
            <a:r>
              <a:rPr lang="en-US" dirty="0" smtClean="0"/>
              <a:t>NEMS </a:t>
            </a:r>
            <a:r>
              <a:rPr lang="en-US" dirty="0"/>
              <a:t>GFS </a:t>
            </a:r>
            <a:r>
              <a:rPr lang="en-US" dirty="0" smtClean="0"/>
              <a:t/>
            </a:r>
            <a:br>
              <a:rPr lang="en-US" dirty="0" smtClean="0"/>
            </a:br>
            <a:r>
              <a:rPr lang="en-US" dirty="0" smtClean="0"/>
              <a:t>Aerosol Component (NGAC)</a:t>
            </a:r>
            <a:endParaRPr lang="en-US" dirty="0"/>
          </a:p>
        </p:txBody>
      </p:sp>
      <p:sp>
        <p:nvSpPr>
          <p:cNvPr id="3" name="Content Placeholder 2"/>
          <p:cNvSpPr>
            <a:spLocks noGrp="1"/>
          </p:cNvSpPr>
          <p:nvPr>
            <p:ph idx="1"/>
          </p:nvPr>
        </p:nvSpPr>
        <p:spPr>
          <a:xfrm>
            <a:off x="447675" y="1704975"/>
            <a:ext cx="8229600" cy="4867275"/>
          </a:xfrm>
        </p:spPr>
        <p:txBody>
          <a:bodyPr/>
          <a:lstStyle/>
          <a:p>
            <a:r>
              <a:rPr lang="en-US" sz="2000" dirty="0" smtClean="0"/>
              <a:t>NGAC is </a:t>
            </a:r>
            <a:r>
              <a:rPr lang="en-US" sz="2000" dirty="0"/>
              <a:t>a global in-line aerosol forecast </a:t>
            </a:r>
            <a:r>
              <a:rPr lang="en-US" sz="2000" dirty="0" smtClean="0"/>
              <a:t>system</a:t>
            </a:r>
          </a:p>
          <a:p>
            <a:endParaRPr lang="en-US" sz="1600" b="1" dirty="0" smtClean="0">
              <a:solidFill>
                <a:srgbClr val="0070C0"/>
              </a:solidFill>
            </a:endParaRPr>
          </a:p>
          <a:p>
            <a:r>
              <a:rPr lang="en-US" sz="2000" b="1" dirty="0" smtClean="0"/>
              <a:t>Goddard </a:t>
            </a:r>
            <a:r>
              <a:rPr lang="en-US" sz="2000" b="1" dirty="0"/>
              <a:t>Chemistry Aerosol Radiation and Transport (GOCART) </a:t>
            </a:r>
            <a:r>
              <a:rPr lang="en-US" sz="2000" dirty="0"/>
              <a:t>model </a:t>
            </a:r>
            <a:r>
              <a:rPr lang="en-US" sz="2000" dirty="0" smtClean="0"/>
              <a:t>is the aerosol </a:t>
            </a:r>
            <a:r>
              <a:rPr lang="en-US" sz="2000" dirty="0"/>
              <a:t>component model </a:t>
            </a:r>
            <a:r>
              <a:rPr lang="en-US" sz="2000" dirty="0" smtClean="0"/>
              <a:t>of NGAC</a:t>
            </a:r>
          </a:p>
          <a:p>
            <a:pPr lvl="1"/>
            <a:r>
              <a:rPr lang="en-US" sz="2000" dirty="0" smtClean="0"/>
              <a:t>Funded </a:t>
            </a:r>
            <a:r>
              <a:rPr lang="en-US" sz="2000" dirty="0"/>
              <a:t>mainly by NASA Earth Science </a:t>
            </a:r>
            <a:r>
              <a:rPr lang="en-US" sz="2000" dirty="0" smtClean="0"/>
              <a:t>programs </a:t>
            </a:r>
            <a:endParaRPr lang="en-US" sz="2000" dirty="0"/>
          </a:p>
          <a:p>
            <a:endParaRPr lang="en-US" sz="2000" dirty="0" smtClean="0"/>
          </a:p>
          <a:p>
            <a:r>
              <a:rPr lang="en-US" sz="2000" dirty="0" smtClean="0"/>
              <a:t>Implementation into </a:t>
            </a:r>
            <a:r>
              <a:rPr lang="en-US" sz="2000" dirty="0"/>
              <a:t>NEMS GFS at NCEP was funded by NOAA-NASA-DOD JCSDA and NASA Applied Sciences Program</a:t>
            </a:r>
          </a:p>
          <a:p>
            <a:endParaRPr lang="en-US" sz="2000" dirty="0" smtClean="0"/>
          </a:p>
          <a:p>
            <a:r>
              <a:rPr lang="en-US" sz="2000" dirty="0" smtClean="0"/>
              <a:t>Produces 120-hour global dust forecasts</a:t>
            </a:r>
          </a:p>
          <a:p>
            <a:pPr lvl="0"/>
            <a:endParaRPr lang="en-US" sz="1800" dirty="0" smtClean="0"/>
          </a:p>
          <a:p>
            <a:endParaRPr lang="en-US" sz="1800" dirty="0" smtClean="0"/>
          </a:p>
          <a:p>
            <a:endParaRPr lang="en-US" sz="1800" dirty="0" smtClean="0"/>
          </a:p>
        </p:txBody>
      </p:sp>
    </p:spTree>
    <p:extLst>
      <p:ext uri="{BB962C8B-B14F-4D97-AF65-F5344CB8AC3E}">
        <p14:creationId xmlns:p14="http://schemas.microsoft.com/office/powerpoint/2010/main" val="3274125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mc.ncep.noaa.gov/gmb/sarah/NGAC/DATA/2015m05/2015m05d10/aod.ani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2524" y="1329840"/>
            <a:ext cx="6882247" cy="49500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830480" y="135930"/>
            <a:ext cx="7543800" cy="533400"/>
          </a:xfrm>
          <a:prstGeom prst="rect">
            <a:avLst/>
          </a:prstGeom>
        </p:spPr>
        <p:txBody>
          <a:bodyPr/>
          <a:lstStyle>
            <a:lvl1pPr algn="ctr" rtl="0" eaLnBrk="0" fontAlgn="base" hangingPunct="0">
              <a:lnSpc>
                <a:spcPct val="85000"/>
              </a:lnSpc>
              <a:spcBef>
                <a:spcPct val="0"/>
              </a:spcBef>
              <a:spcAft>
                <a:spcPct val="0"/>
              </a:spcAft>
              <a:defRPr sz="32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2pPr>
            <a:lvl3pPr algn="ctr" rtl="0" eaLnBrk="0" fontAlgn="base" hangingPunct="0">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3pPr>
            <a:lvl4pPr algn="ctr" rtl="0" eaLnBrk="0" fontAlgn="base" hangingPunct="0">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4pPr>
            <a:lvl5pPr algn="ctr" rtl="0" eaLnBrk="0" fontAlgn="base" hangingPunct="0">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5pPr>
            <a:lvl6pPr marL="457200" algn="ctr" rtl="0" fontAlgn="base">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6pPr>
            <a:lvl7pPr marL="914400" algn="ctr" rtl="0" fontAlgn="base">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7pPr>
            <a:lvl8pPr marL="1371600" algn="ctr" rtl="0" fontAlgn="base">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8pPr>
            <a:lvl9pPr marL="1828800" algn="ctr" rtl="0" fontAlgn="base">
              <a:lnSpc>
                <a:spcPct val="85000"/>
              </a:lnSpc>
              <a:spcBef>
                <a:spcPct val="0"/>
              </a:spcBef>
              <a:spcAft>
                <a:spcPct val="0"/>
              </a:spcAft>
              <a:defRPr sz="3200" b="1">
                <a:solidFill>
                  <a:schemeClr val="tx1"/>
                </a:solidFill>
                <a:effectLst>
                  <a:outerShdw blurRad="38100" dist="38100" dir="2700000" algn="tl">
                    <a:srgbClr val="C0C0C0"/>
                  </a:outerShdw>
                </a:effectLst>
                <a:latin typeface="Arial" charset="0"/>
              </a:defRPr>
            </a:lvl9pPr>
          </a:lstStyle>
          <a:p>
            <a:r>
              <a:rPr lang="en-US" b="0" kern="0" dirty="0" smtClean="0">
                <a:solidFill>
                  <a:srgbClr val="000000"/>
                </a:solidFill>
              </a:rPr>
              <a:t>Operational NWS global </a:t>
            </a:r>
          </a:p>
          <a:p>
            <a:r>
              <a:rPr lang="en-US" b="0" kern="0" dirty="0" smtClean="0">
                <a:solidFill>
                  <a:srgbClr val="000000"/>
                </a:solidFill>
              </a:rPr>
              <a:t>predictions of dust AOD</a:t>
            </a:r>
            <a:endParaRPr lang="en-US" b="0" kern="0" dirty="0">
              <a:solidFill>
                <a:srgbClr val="FF0000"/>
              </a:solidFill>
            </a:endParaRPr>
          </a:p>
        </p:txBody>
      </p:sp>
      <p:sp>
        <p:nvSpPr>
          <p:cNvPr id="5" name="TextBox 4"/>
          <p:cNvSpPr txBox="1"/>
          <p:nvPr/>
        </p:nvSpPr>
        <p:spPr>
          <a:xfrm>
            <a:off x="3045255" y="1371953"/>
            <a:ext cx="2968633" cy="276999"/>
          </a:xfrm>
          <a:prstGeom prst="rect">
            <a:avLst/>
          </a:prstGeom>
          <a:noFill/>
        </p:spPr>
        <p:txBody>
          <a:bodyPr wrap="none" rtlCol="0">
            <a:spAutoFit/>
          </a:bodyPr>
          <a:lstStyle/>
          <a:p>
            <a:pPr algn="ctr"/>
            <a:r>
              <a:rPr lang="en-US" dirty="0"/>
              <a:t>NEMS GFS Aerosol Component (NGAC)</a:t>
            </a:r>
          </a:p>
        </p:txBody>
      </p:sp>
      <p:sp>
        <p:nvSpPr>
          <p:cNvPr id="2" name="Rectangle 1"/>
          <p:cNvSpPr/>
          <p:nvPr/>
        </p:nvSpPr>
        <p:spPr>
          <a:xfrm>
            <a:off x="1404284" y="6488374"/>
            <a:ext cx="6396191" cy="276999"/>
          </a:xfrm>
          <a:prstGeom prst="rect">
            <a:avLst/>
          </a:prstGeom>
        </p:spPr>
        <p:txBody>
          <a:bodyPr wrap="square">
            <a:spAutoFit/>
          </a:bodyPr>
          <a:lstStyle/>
          <a:p>
            <a:r>
              <a:rPr lang="en-US" dirty="0"/>
              <a:t>Animation from </a:t>
            </a:r>
            <a:r>
              <a:rPr lang="en-US" dirty="0">
                <a:hlinkClick r:id="rId4"/>
              </a:rPr>
              <a:t>http://www.emc.ncep.noaa.gov/gmb/NGAC/html/realtime.ngac.html</a:t>
            </a:r>
            <a:endParaRPr lang="en-US" dirty="0"/>
          </a:p>
        </p:txBody>
      </p:sp>
    </p:spTree>
    <p:extLst>
      <p:ext uri="{BB962C8B-B14F-4D97-AF65-F5344CB8AC3E}">
        <p14:creationId xmlns:p14="http://schemas.microsoft.com/office/powerpoint/2010/main" val="121597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2F6690-A4A5-42A9-AB56-2C7088AE17CC}" type="slidenum">
              <a:rPr lang="zh-TW" altLang="en-US" smtClean="0">
                <a:solidFill>
                  <a:srgbClr val="000000"/>
                </a:solidFill>
              </a:rPr>
              <a:pPr>
                <a:defRPr/>
              </a:pPr>
              <a:t>8</a:t>
            </a:fld>
            <a:endParaRPr lang="en-US" altLang="zh-TW" dirty="0">
              <a:solidFill>
                <a:srgbClr val="000000"/>
              </a:solidFill>
            </a:endParaRPr>
          </a:p>
        </p:txBody>
      </p:sp>
      <p:sp>
        <p:nvSpPr>
          <p:cNvPr id="3" name="Footer Placeholder 2"/>
          <p:cNvSpPr>
            <a:spLocks noGrp="1"/>
          </p:cNvSpPr>
          <p:nvPr>
            <p:ph type="ftr" sz="quarter" idx="3"/>
          </p:nvPr>
        </p:nvSpPr>
        <p:spPr>
          <a:xfrm>
            <a:off x="800100" y="6201422"/>
            <a:ext cx="7239000" cy="304800"/>
          </a:xfrm>
        </p:spPr>
        <p:txBody>
          <a:bodyPr/>
          <a:lstStyle/>
          <a:p>
            <a:pPr>
              <a:defRPr/>
            </a:pPr>
            <a:r>
              <a:rPr lang="en-US" altLang="zh-TW" dirty="0" smtClean="0"/>
              <a:t>From NGAC briefing to NCEP Director on March 29, 2016</a:t>
            </a:r>
            <a:endParaRPr lang="en-US" altLang="zh-TW" dirty="0"/>
          </a:p>
        </p:txBody>
      </p:sp>
      <p:sp>
        <p:nvSpPr>
          <p:cNvPr id="4" name="Content Placeholder 2"/>
          <p:cNvSpPr txBox="1">
            <a:spLocks/>
          </p:cNvSpPr>
          <p:nvPr/>
        </p:nvSpPr>
        <p:spPr>
          <a:xfrm>
            <a:off x="169223" y="847725"/>
            <a:ext cx="8500753" cy="2990850"/>
          </a:xfrm>
          <a:prstGeom prst="rect">
            <a:avLst/>
          </a:prstGeom>
        </p:spPr>
        <p:txBody>
          <a:bodyPr/>
          <a:lstStyle/>
          <a:p>
            <a:pPr marL="231775" indent="-231775" eaLnBrk="0" hangingPunct="0">
              <a:spcBef>
                <a:spcPct val="20000"/>
              </a:spcBef>
              <a:defRPr/>
            </a:pPr>
            <a:r>
              <a:rPr lang="en-US" sz="1800" b="1" kern="0" dirty="0" smtClean="0">
                <a:solidFill>
                  <a:srgbClr val="C00000"/>
                </a:solidFill>
                <a:latin typeface="Calibri" pitchFamily="34" charset="0"/>
              </a:rPr>
              <a:t>Current State</a:t>
            </a:r>
            <a:endParaRPr lang="en-US" sz="1800" kern="0" dirty="0" smtClean="0">
              <a:solidFill>
                <a:srgbClr val="000000"/>
              </a:solidFill>
              <a:latin typeface="Calibri" pitchFamily="34" charset="0"/>
            </a:endParaRPr>
          </a:p>
          <a:p>
            <a:pPr marL="231775" indent="-231775" eaLnBrk="0" hangingPunct="0">
              <a:spcBef>
                <a:spcPct val="20000"/>
              </a:spcBef>
              <a:buFont typeface="Arial" pitchFamily="34" charset="0"/>
              <a:buChar char="•"/>
              <a:defRPr/>
            </a:pPr>
            <a:r>
              <a:rPr lang="en-US" sz="1600" kern="0" dirty="0" smtClean="0">
                <a:solidFill>
                  <a:srgbClr val="000000"/>
                </a:solidFill>
                <a:latin typeface="Calibri" pitchFamily="34" charset="0"/>
              </a:rPr>
              <a:t>Near-real-time </a:t>
            </a:r>
            <a:r>
              <a:rPr lang="en-US" sz="1600" kern="0" dirty="0" smtClean="0">
                <a:solidFill>
                  <a:srgbClr val="C00000"/>
                </a:solidFill>
                <a:latin typeface="Calibri" pitchFamily="34" charset="0"/>
              </a:rPr>
              <a:t>operational </a:t>
            </a:r>
            <a:r>
              <a:rPr lang="en-US" sz="1600" kern="0" dirty="0" smtClean="0">
                <a:solidFill>
                  <a:srgbClr val="000000"/>
                </a:solidFill>
                <a:latin typeface="Calibri" pitchFamily="34" charset="0"/>
              </a:rPr>
              <a:t>system</a:t>
            </a:r>
          </a:p>
          <a:p>
            <a:pPr marL="231775" indent="-231775" eaLnBrk="0" hangingPunct="0">
              <a:spcBef>
                <a:spcPct val="20000"/>
              </a:spcBef>
              <a:buFont typeface="Arial" pitchFamily="34" charset="0"/>
              <a:buChar char="•"/>
              <a:defRPr/>
            </a:pPr>
            <a:r>
              <a:rPr lang="en-US" sz="1600" kern="0" dirty="0" smtClean="0">
                <a:solidFill>
                  <a:srgbClr val="000000"/>
                </a:solidFill>
                <a:latin typeface="Calibri" pitchFamily="34" charset="0"/>
              </a:rPr>
              <a:t>The first global in-line aerosol forecast system at NCEP</a:t>
            </a:r>
          </a:p>
          <a:p>
            <a:pPr marL="231775" indent="-231775" eaLnBrk="0" hangingPunct="0">
              <a:spcBef>
                <a:spcPct val="20000"/>
              </a:spcBef>
              <a:buFont typeface="Arial" pitchFamily="34" charset="0"/>
              <a:buChar char="•"/>
              <a:defRPr/>
            </a:pPr>
            <a:r>
              <a:rPr lang="en-US" sz="1600" kern="0" dirty="0" smtClean="0">
                <a:solidFill>
                  <a:srgbClr val="000000"/>
                </a:solidFill>
                <a:latin typeface="Calibri" pitchFamily="34" charset="0"/>
              </a:rPr>
              <a:t>AGCM: NCEP’s NEMS GFS </a:t>
            </a:r>
          </a:p>
          <a:p>
            <a:pPr marL="231775" indent="-231775" eaLnBrk="0" hangingPunct="0">
              <a:spcBef>
                <a:spcPct val="20000"/>
              </a:spcBef>
              <a:buFont typeface="Arial" pitchFamily="34" charset="0"/>
              <a:buChar char="•"/>
              <a:defRPr/>
            </a:pPr>
            <a:r>
              <a:rPr lang="en-US" sz="1600" kern="0" dirty="0" smtClean="0">
                <a:solidFill>
                  <a:srgbClr val="000000"/>
                </a:solidFill>
                <a:latin typeface="Calibri" pitchFamily="34" charset="0"/>
              </a:rPr>
              <a:t>Aerosol: GSFC’s GOCART</a:t>
            </a:r>
          </a:p>
          <a:p>
            <a:pPr marL="231775" indent="-231775" eaLnBrk="0" hangingPunct="0">
              <a:spcBef>
                <a:spcPct val="20000"/>
              </a:spcBef>
              <a:buFont typeface="Arial" pitchFamily="34" charset="0"/>
              <a:buChar char="•"/>
              <a:defRPr/>
            </a:pPr>
            <a:r>
              <a:rPr lang="en-US" sz="1600" kern="0" dirty="0" smtClean="0">
                <a:solidFill>
                  <a:srgbClr val="000000"/>
                </a:solidFill>
                <a:latin typeface="Calibri" pitchFamily="34" charset="0"/>
              </a:rPr>
              <a:t>120-hr dust-only forecast once per day (00Z), output every 3-hr</a:t>
            </a:r>
          </a:p>
          <a:p>
            <a:pPr marL="231775" indent="-231775" eaLnBrk="0" hangingPunct="0">
              <a:spcBef>
                <a:spcPct val="20000"/>
              </a:spcBef>
              <a:buFont typeface="Arial" pitchFamily="34" charset="0"/>
              <a:buChar char="•"/>
              <a:defRPr/>
            </a:pPr>
            <a:r>
              <a:rPr lang="en-US" sz="1600" kern="0" dirty="0" smtClean="0">
                <a:solidFill>
                  <a:srgbClr val="000000"/>
                </a:solidFill>
                <a:latin typeface="Calibri" pitchFamily="34" charset="0"/>
              </a:rPr>
              <a:t>ICs:  Aerosols from previous day forecast and meteorology from operational GDAS</a:t>
            </a:r>
          </a:p>
          <a:p>
            <a:pPr marL="231775" indent="-231775" eaLnBrk="0" hangingPunct="0">
              <a:spcBef>
                <a:spcPct val="20000"/>
              </a:spcBef>
              <a:buFont typeface="Arial" pitchFamily="34" charset="0"/>
              <a:buChar char="•"/>
              <a:defRPr/>
            </a:pPr>
            <a:r>
              <a:rPr lang="en-US" sz="1600" kern="0" dirty="0" smtClean="0">
                <a:solidFill>
                  <a:srgbClr val="C00000"/>
                </a:solidFill>
                <a:latin typeface="Calibri" pitchFamily="34" charset="0"/>
              </a:rPr>
              <a:t>Implemented into NCEP Production Suite in Sept 2012</a:t>
            </a:r>
            <a:endParaRPr lang="en-US" sz="1600" kern="0" dirty="0" smtClean="0">
              <a:solidFill>
                <a:srgbClr val="C00000"/>
              </a:solidFill>
            </a:endParaRPr>
          </a:p>
          <a:p>
            <a:pPr marL="231775" indent="-231775" eaLnBrk="0" hangingPunct="0">
              <a:spcBef>
                <a:spcPct val="20000"/>
              </a:spcBef>
              <a:buFont typeface="Arial" pitchFamily="34" charset="0"/>
              <a:buChar char="•"/>
              <a:defRPr/>
            </a:pPr>
            <a:endParaRPr lang="en-US" sz="1800" kern="0" dirty="0" smtClean="0">
              <a:solidFill>
                <a:srgbClr val="000000"/>
              </a:solidFill>
              <a:latin typeface="Calibri" pitchFamily="34" charset="0"/>
            </a:endParaRPr>
          </a:p>
          <a:p>
            <a:pPr marL="231775" indent="-231775" eaLnBrk="0" hangingPunct="0">
              <a:spcBef>
                <a:spcPct val="20000"/>
              </a:spcBef>
              <a:buFont typeface="Arial" pitchFamily="34" charset="0"/>
              <a:buChar char="•"/>
              <a:defRPr/>
            </a:pPr>
            <a:endParaRPr lang="en-US" sz="1800" kern="0" dirty="0" smtClean="0">
              <a:solidFill>
                <a:srgbClr val="C00000"/>
              </a:solidFill>
              <a:latin typeface="Calibri" pitchFamily="34" charset="0"/>
            </a:endParaRPr>
          </a:p>
          <a:p>
            <a:pPr marL="231775" indent="-231775" eaLnBrk="0" hangingPunct="0">
              <a:spcBef>
                <a:spcPct val="20000"/>
              </a:spcBef>
              <a:buFont typeface="Arial" pitchFamily="34" charset="0"/>
              <a:buChar char="•"/>
              <a:defRPr/>
            </a:pPr>
            <a:endParaRPr lang="en-US" sz="2000" kern="0" dirty="0" smtClean="0">
              <a:solidFill>
                <a:srgbClr val="C00000"/>
              </a:solidFill>
              <a:latin typeface="Arial"/>
            </a:endParaRPr>
          </a:p>
          <a:p>
            <a:pPr eaLnBrk="0" hangingPunct="0">
              <a:spcBef>
                <a:spcPct val="20000"/>
              </a:spcBef>
              <a:buFont typeface="Arial" pitchFamily="34" charset="0"/>
              <a:buNone/>
              <a:defRPr/>
            </a:pPr>
            <a:endParaRPr lang="en-US" sz="2000" kern="0" dirty="0" smtClean="0">
              <a:solidFill>
                <a:srgbClr val="000000"/>
              </a:solidFill>
              <a:latin typeface="Arial"/>
            </a:endParaRPr>
          </a:p>
          <a:p>
            <a:pPr eaLnBrk="0" hangingPunct="0">
              <a:spcBef>
                <a:spcPct val="20000"/>
              </a:spcBef>
              <a:buFont typeface="Arial" pitchFamily="34" charset="0"/>
              <a:buNone/>
              <a:defRPr/>
            </a:pPr>
            <a:endParaRPr lang="en-US" sz="2000" kern="0" dirty="0" smtClean="0">
              <a:solidFill>
                <a:srgbClr val="000000"/>
              </a:solidFill>
              <a:latin typeface="Arial"/>
            </a:endParaRPr>
          </a:p>
          <a:p>
            <a:pPr marL="342900" indent="-342900" eaLnBrk="0" hangingPunct="0">
              <a:spcBef>
                <a:spcPct val="20000"/>
              </a:spcBef>
              <a:buFont typeface="Arial" pitchFamily="34" charset="0"/>
              <a:buChar char="•"/>
              <a:defRPr/>
            </a:pPr>
            <a:endParaRPr lang="en-US" sz="2000" kern="0" dirty="0" smtClean="0">
              <a:solidFill>
                <a:srgbClr val="000000"/>
              </a:solidFill>
              <a:latin typeface="Arial"/>
            </a:endParaRPr>
          </a:p>
          <a:p>
            <a:pPr marL="342900" indent="-342900" eaLnBrk="0" hangingPunct="0">
              <a:spcBef>
                <a:spcPct val="20000"/>
              </a:spcBef>
              <a:buFont typeface="Arial" pitchFamily="34" charset="0"/>
              <a:buChar char="•"/>
              <a:defRPr/>
            </a:pPr>
            <a:endParaRPr lang="en-US" sz="2000" kern="0" dirty="0" smtClean="0">
              <a:solidFill>
                <a:srgbClr val="000000"/>
              </a:solidFill>
              <a:latin typeface="Arial"/>
            </a:endParaRPr>
          </a:p>
        </p:txBody>
      </p:sp>
      <p:sp>
        <p:nvSpPr>
          <p:cNvPr id="5" name="Title 1"/>
          <p:cNvSpPr txBox="1">
            <a:spLocks/>
          </p:cNvSpPr>
          <p:nvPr/>
        </p:nvSpPr>
        <p:spPr>
          <a:xfrm>
            <a:off x="304800" y="0"/>
            <a:ext cx="8229600" cy="685800"/>
          </a:xfrm>
          <a:prstGeom prst="rect">
            <a:avLst/>
          </a:prstGeom>
        </p:spPr>
        <p:txBody>
          <a:bodyPr>
            <a:normAutofit/>
          </a:bodyPr>
          <a:lstStyle/>
          <a:p>
            <a:pPr algn="ctr" eaLnBrk="0" hangingPunct="0">
              <a:defRPr/>
            </a:pPr>
            <a:r>
              <a:rPr lang="en-US" sz="3200" b="1" kern="0" dirty="0" smtClean="0">
                <a:latin typeface="Calibri" pitchFamily="34" charset="0"/>
              </a:rPr>
              <a:t>NEMS GFS Aerosol Component </a:t>
            </a:r>
          </a:p>
        </p:txBody>
      </p:sp>
      <p:sp>
        <p:nvSpPr>
          <p:cNvPr id="6" name="TextBox 5"/>
          <p:cNvSpPr txBox="1"/>
          <p:nvPr/>
        </p:nvSpPr>
        <p:spPr>
          <a:xfrm>
            <a:off x="33646" y="3954113"/>
            <a:ext cx="9144000" cy="1600438"/>
          </a:xfrm>
          <a:prstGeom prst="rect">
            <a:avLst/>
          </a:prstGeom>
          <a:noFill/>
        </p:spPr>
        <p:txBody>
          <a:bodyPr wrap="square" rtlCol="0">
            <a:spAutoFit/>
          </a:bodyPr>
          <a:lstStyle/>
          <a:p>
            <a:r>
              <a:rPr lang="en-US" sz="1800" b="1" dirty="0" smtClean="0">
                <a:solidFill>
                  <a:srgbClr val="C00000"/>
                </a:solidFill>
                <a:latin typeface="Calibri" pitchFamily="34" charset="0"/>
              </a:rPr>
              <a:t>Ongoing Activities and Future Plans</a:t>
            </a:r>
          </a:p>
          <a:p>
            <a:pPr marL="231775" indent="-231775">
              <a:buFont typeface="Arial" pitchFamily="34" charset="0"/>
              <a:buChar char="•"/>
            </a:pPr>
            <a:r>
              <a:rPr lang="en-US" sz="1600" dirty="0" smtClean="0">
                <a:solidFill>
                  <a:srgbClr val="000000"/>
                </a:solidFill>
                <a:latin typeface="Calibri" pitchFamily="34" charset="0"/>
              </a:rPr>
              <a:t>Full package implementation (dust, sea salt, sulfate, and carbonaceous aerosols)   	    	</a:t>
            </a:r>
            <a:r>
              <a:rPr lang="en-US" sz="1600" b="1" dirty="0" smtClean="0">
                <a:solidFill>
                  <a:srgbClr val="C00000"/>
                </a:solidFill>
                <a:latin typeface="Calibri" pitchFamily="34" charset="0"/>
              </a:rPr>
              <a:t>FY16</a:t>
            </a:r>
          </a:p>
          <a:p>
            <a:pPr marL="231775" indent="-231775">
              <a:buFont typeface="Arial" pitchFamily="34" charset="0"/>
              <a:buChar char="•"/>
            </a:pPr>
            <a:r>
              <a:rPr lang="en-US" sz="1600" dirty="0">
                <a:solidFill>
                  <a:srgbClr val="000000"/>
                </a:solidFill>
                <a:latin typeface="Calibri" pitchFamily="34" charset="0"/>
              </a:rPr>
              <a:t>Aerosol analysis using VIIRS </a:t>
            </a:r>
            <a:r>
              <a:rPr lang="en-US" sz="1600" dirty="0" smtClean="0">
                <a:solidFill>
                  <a:srgbClr val="000000"/>
                </a:solidFill>
                <a:latin typeface="Calibri" pitchFamily="34" charset="0"/>
              </a:rPr>
              <a:t>AOD 					  </a:t>
            </a:r>
            <a:r>
              <a:rPr lang="en-US" sz="1600" b="1" dirty="0" smtClean="0">
                <a:solidFill>
                  <a:srgbClr val="C00000"/>
                </a:solidFill>
                <a:latin typeface="Calibri" pitchFamily="34" charset="0"/>
              </a:rPr>
              <a:t>FY18 (tentative)</a:t>
            </a:r>
          </a:p>
          <a:p>
            <a:pPr marL="231775" indent="-231775">
              <a:buFont typeface="Arial" pitchFamily="34" charset="0"/>
              <a:buChar char="•"/>
            </a:pPr>
            <a:r>
              <a:rPr lang="en-US" sz="1600" dirty="0">
                <a:solidFill>
                  <a:srgbClr val="000000"/>
                </a:solidFill>
                <a:latin typeface="Calibri" pitchFamily="34" charset="0"/>
              </a:rPr>
              <a:t>Provide lateral boundary condition for downstream regional CMAQ model </a:t>
            </a:r>
            <a:r>
              <a:rPr lang="en-US" sz="1600" dirty="0" smtClean="0">
                <a:solidFill>
                  <a:srgbClr val="000000"/>
                </a:solidFill>
                <a:latin typeface="Calibri" pitchFamily="34" charset="0"/>
              </a:rPr>
              <a:t>			</a:t>
            </a:r>
            <a:r>
              <a:rPr lang="en-US" sz="1600" b="1" dirty="0" smtClean="0">
                <a:solidFill>
                  <a:srgbClr val="C00000"/>
                </a:solidFill>
                <a:latin typeface="Calibri" pitchFamily="34" charset="0"/>
              </a:rPr>
              <a:t>FY16</a:t>
            </a:r>
            <a:endParaRPr lang="en-US" sz="1600" b="1" dirty="0">
              <a:solidFill>
                <a:srgbClr val="C00000"/>
              </a:solidFill>
              <a:latin typeface="Calibri" pitchFamily="34" charset="0"/>
            </a:endParaRPr>
          </a:p>
          <a:p>
            <a:pPr marL="231775" indent="-231775">
              <a:buFont typeface="Arial" pitchFamily="34" charset="0"/>
              <a:buChar char="•"/>
            </a:pPr>
            <a:r>
              <a:rPr lang="en-US" sz="1600" dirty="0" smtClean="0">
                <a:solidFill>
                  <a:srgbClr val="000000"/>
                </a:solidFill>
                <a:latin typeface="Calibri" pitchFamily="34" charset="0"/>
              </a:rPr>
              <a:t>Provide aerosol information for potential downstream users (e.g., NESDIS’s SST retrievals, CPC-EPA UV index forecasts)</a:t>
            </a:r>
          </a:p>
        </p:txBody>
      </p:sp>
    </p:spTree>
    <p:extLst>
      <p:ext uri="{BB962C8B-B14F-4D97-AF65-F5344CB8AC3E}">
        <p14:creationId xmlns:p14="http://schemas.microsoft.com/office/powerpoint/2010/main" val="3419930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GFS Ozone Model</a:t>
            </a:r>
            <a:endParaRPr lang="en-US" dirty="0"/>
          </a:p>
        </p:txBody>
      </p:sp>
      <p:sp>
        <p:nvSpPr>
          <p:cNvPr id="3" name="Content Placeholder 2"/>
          <p:cNvSpPr>
            <a:spLocks noGrp="1"/>
          </p:cNvSpPr>
          <p:nvPr>
            <p:ph idx="1"/>
          </p:nvPr>
        </p:nvSpPr>
        <p:spPr>
          <a:xfrm>
            <a:off x="471268" y="1379195"/>
            <a:ext cx="7617655" cy="4602163"/>
          </a:xfrm>
        </p:spPr>
        <p:txBody>
          <a:bodyPr/>
          <a:lstStyle/>
          <a:p>
            <a:r>
              <a:rPr lang="en-US" sz="2000" dirty="0" smtClean="0"/>
              <a:t>Assimilation </a:t>
            </a:r>
            <a:r>
              <a:rPr lang="en-US" sz="2000" dirty="0"/>
              <a:t>of 22 retrieved layers from NOAA-19 Solar Backscatter Ultraviolet Instrument (SBUV/2) version 8 retrievals and total ozone columns from the Ozone Monitoring Instrument (OMI</a:t>
            </a:r>
            <a:r>
              <a:rPr lang="en-US" sz="2000" dirty="0" smtClean="0"/>
              <a:t>)</a:t>
            </a:r>
          </a:p>
          <a:p>
            <a:r>
              <a:rPr lang="en-US" sz="2000" dirty="0" smtClean="0"/>
              <a:t>Chem2D parameterization</a:t>
            </a:r>
          </a:p>
          <a:p>
            <a:pPr lvl="1"/>
            <a:r>
              <a:rPr lang="en-US" sz="2000" dirty="0"/>
              <a:t>C</a:t>
            </a:r>
            <a:r>
              <a:rPr lang="en-US" sz="2000" dirty="0" smtClean="0"/>
              <a:t>hemical production and loss </a:t>
            </a:r>
          </a:p>
          <a:p>
            <a:pPr lvl="1"/>
            <a:r>
              <a:rPr lang="en-US" sz="2000" dirty="0" smtClean="0"/>
              <a:t>Operational implementation uses only two of the four terms</a:t>
            </a:r>
          </a:p>
          <a:p>
            <a:pPr lvl="1"/>
            <a:r>
              <a:rPr lang="en-US" sz="2000" dirty="0" smtClean="0"/>
              <a:t>Loss of ~1% global total column ozone within first 5 days of forecasts</a:t>
            </a:r>
          </a:p>
          <a:p>
            <a:pPr lvl="1"/>
            <a:r>
              <a:rPr lang="en-US" sz="2000" dirty="0" smtClean="0"/>
              <a:t>An additional 2%-3% loss by 10-15 days</a:t>
            </a:r>
          </a:p>
          <a:p>
            <a:pPr lvl="1"/>
            <a:r>
              <a:rPr lang="en-US" sz="2000" i="1" dirty="0" smtClean="0"/>
              <a:t>J</a:t>
            </a:r>
            <a:r>
              <a:rPr lang="en-US" sz="2000" i="1" dirty="0"/>
              <a:t>. McCormack, T. Hogan, NRL; M. </a:t>
            </a:r>
            <a:r>
              <a:rPr lang="en-US" sz="2000" i="1" dirty="0" smtClean="0"/>
              <a:t>Iredell, </a:t>
            </a:r>
            <a:r>
              <a:rPr lang="en-US" sz="2000" i="1" dirty="0"/>
              <a:t>S. </a:t>
            </a:r>
            <a:r>
              <a:rPr lang="en-US" sz="2000" i="1" smtClean="0"/>
              <a:t>Moorthi </a:t>
            </a:r>
            <a:r>
              <a:rPr lang="en-US" sz="2000" i="1" dirty="0" smtClean="0"/>
              <a:t>and </a:t>
            </a:r>
            <a:r>
              <a:rPr lang="en-US" sz="2000" i="1" dirty="0"/>
              <a:t>C. Long, </a:t>
            </a:r>
            <a:r>
              <a:rPr lang="en-US" sz="2000" i="1" dirty="0" smtClean="0"/>
              <a:t>NCEP</a:t>
            </a:r>
            <a:endParaRPr lang="en-US" sz="2000" i="1" dirty="0"/>
          </a:p>
          <a:p>
            <a:r>
              <a:rPr lang="en-US" sz="2000" dirty="0"/>
              <a:t>No heterogeneous chemistry (i.e. ozone hole) parametrization </a:t>
            </a:r>
          </a:p>
          <a:p>
            <a:r>
              <a:rPr lang="en-US" sz="2000" dirty="0" smtClean="0"/>
              <a:t>Ongoing project funded </a:t>
            </a:r>
            <a:r>
              <a:rPr lang="en-US" sz="2000" dirty="0"/>
              <a:t>by CPO </a:t>
            </a:r>
            <a:r>
              <a:rPr lang="en-US" sz="2000" dirty="0" smtClean="0"/>
              <a:t>to incorporate remaining two terms to better constrain total ozone budget</a:t>
            </a:r>
            <a:endParaRPr lang="en-US" dirty="0">
              <a:solidFill>
                <a:srgbClr val="FF0000"/>
              </a:solidFill>
            </a:endParaRPr>
          </a:p>
          <a:p>
            <a:endParaRPr lang="en-US" dirty="0"/>
          </a:p>
        </p:txBody>
      </p:sp>
    </p:spTree>
    <p:extLst>
      <p:ext uri="{BB962C8B-B14F-4D97-AF65-F5344CB8AC3E}">
        <p14:creationId xmlns:p14="http://schemas.microsoft.com/office/powerpoint/2010/main" val="230977336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144685</TotalTime>
  <Words>3302</Words>
  <Application>Microsoft Office PowerPoint</Application>
  <PresentationFormat>On-screen Show (4:3)</PresentationFormat>
  <Paragraphs>414</Paragraphs>
  <Slides>32</Slides>
  <Notes>29</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Default Design</vt:lpstr>
      <vt:lpstr>1_Default Design</vt:lpstr>
      <vt:lpstr>Aerosol and Atmospheric Composition Team Overview  NGGPS Program Meeting   Ivanka Stajner  Yu-Tai Hou  August 4, 2016 </vt:lpstr>
      <vt:lpstr>NGGPS Prediction  Model Components</vt:lpstr>
      <vt:lpstr>Aerosol and  Atmospheric Composition </vt:lpstr>
      <vt:lpstr>Aerosol and Atmospheric  Composition Team Plan Priorities  </vt:lpstr>
      <vt:lpstr>Aerosol and Atmospheric Composition Model Development Team  </vt:lpstr>
      <vt:lpstr>NEMS GFS  Aerosol Component (NGAC)</vt:lpstr>
      <vt:lpstr>PowerPoint Presentation</vt:lpstr>
      <vt:lpstr>PowerPoint Presentation</vt:lpstr>
      <vt:lpstr>GFS Ozone Model</vt:lpstr>
      <vt:lpstr>Aerosol and Atmospheric  Composition Prediction Gaps</vt:lpstr>
      <vt:lpstr>NGGPS Aerosol and Atm Composition  Development in Progress</vt:lpstr>
      <vt:lpstr>Implementation and testing of regional and global dust forecasting </vt:lpstr>
      <vt:lpstr>Implementation and testing of regional and global dust forecasting, cont. (1)</vt:lpstr>
      <vt:lpstr>Implementation and testing of regional and global dust forecasting, cont. (2)</vt:lpstr>
      <vt:lpstr>Investigation of aerosol effects on weather forecast using NCEP Global Forecast System</vt:lpstr>
      <vt:lpstr>Improving cloud microphysics and their interactions with aerosols in the NCEP global models</vt:lpstr>
      <vt:lpstr>PowerPoint Presentation</vt:lpstr>
      <vt:lpstr>PowerPoint Presentation</vt:lpstr>
      <vt:lpstr>Using advanced photochemical and aerosol modules to verify the applicability of GOCART aerosol modules within global weather prediction mode </vt:lpstr>
      <vt:lpstr>Developing a unified online air quality forecasting system based on CMAQ and NGGPS</vt:lpstr>
      <vt:lpstr>Coordination  and interactions</vt:lpstr>
      <vt:lpstr>Adopting GEOS-5  Aerosol-Cloud Package</vt:lpstr>
      <vt:lpstr>Aerosol-Cloud-Radiation Processes Three MAPP-CTB projects</vt:lpstr>
      <vt:lpstr>Aerosol and Atmospheric Composition  FY 16 Team Plan Short-term Priorities  </vt:lpstr>
      <vt:lpstr>Aerosol and Atmospheric Composition  FY 16 Team Plan Long-term Priorities  </vt:lpstr>
      <vt:lpstr>Aerosol and Atmospheric Composition  FY 16 Team Plan Long-term Priorities  </vt:lpstr>
      <vt:lpstr>NGGPS Aerosol and Atmospheric Composition Three Main Points</vt:lpstr>
      <vt:lpstr>Summary</vt:lpstr>
      <vt:lpstr>PowerPoint Presentation</vt:lpstr>
      <vt:lpstr>PowerPoint Presentation</vt:lpstr>
      <vt:lpstr>NOAA operational predictions of atmospheric dispersion</vt:lpstr>
      <vt:lpstr>National Air Quality Forecast Capability: PM2.5 Predictions</vt:lpstr>
    </vt:vector>
  </TitlesOfParts>
  <Company>DOC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High Performance Computing Recovery Act Plan</dc:title>
  <dc:creator>NOAA</dc:creator>
  <cp:lastModifiedBy>ivanka</cp:lastModifiedBy>
  <cp:revision>2846</cp:revision>
  <cp:lastPrinted>2015-05-13T13:03:32Z</cp:lastPrinted>
  <dcterms:created xsi:type="dcterms:W3CDTF">2005-11-02T16:37:12Z</dcterms:created>
  <dcterms:modified xsi:type="dcterms:W3CDTF">2016-08-03T19:00:22Z</dcterms:modified>
</cp:coreProperties>
</file>